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86" r:id="rId6"/>
    <p:sldId id="290" r:id="rId7"/>
    <p:sldId id="265" r:id="rId8"/>
    <p:sldId id="266" r:id="rId9"/>
    <p:sldId id="289" r:id="rId10"/>
    <p:sldId id="259" r:id="rId11"/>
    <p:sldId id="264" r:id="rId12"/>
    <p:sldId id="263" r:id="rId13"/>
    <p:sldId id="268" r:id="rId14"/>
    <p:sldId id="269" r:id="rId15"/>
    <p:sldId id="270" r:id="rId16"/>
    <p:sldId id="285" r:id="rId17"/>
    <p:sldId id="272" r:id="rId18"/>
    <p:sldId id="274" r:id="rId19"/>
    <p:sldId id="275" r:id="rId20"/>
    <p:sldId id="277" r:id="rId21"/>
    <p:sldId id="279" r:id="rId22"/>
    <p:sldId id="287" r:id="rId23"/>
    <p:sldId id="271" r:id="rId24"/>
    <p:sldId id="283" r:id="rId25"/>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vet, Judith" initials="RJ" lastIdx="3" clrIdx="0">
    <p:extLst>
      <p:ext uri="{19B8F6BF-5375-455C-9EA6-DF929625EA0E}">
        <p15:presenceInfo xmlns:p15="http://schemas.microsoft.com/office/powerpoint/2012/main" userId="S::judith.revet@inholland.nl::e00da9fa-72a9-443a-a67c-3b6be97506e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252" autoAdjust="0"/>
  </p:normalViewPr>
  <p:slideViewPr>
    <p:cSldViewPr snapToGrid="0">
      <p:cViewPr varScale="1">
        <p:scale>
          <a:sx n="93" d="100"/>
          <a:sy n="93" d="100"/>
        </p:scale>
        <p:origin x="12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vet, Judith" userId="e00da9fa-72a9-443a-a67c-3b6be97506eb" providerId="ADAL" clId="{95A0E0E0-730C-4B79-9DF4-6A77B9E808CB}"/>
    <pc:docChg chg="modSld">
      <pc:chgData name="Revet, Judith" userId="e00da9fa-72a9-443a-a67c-3b6be97506eb" providerId="ADAL" clId="{95A0E0E0-730C-4B79-9DF4-6A77B9E808CB}" dt="2022-06-01T19:08:51.184" v="28" actId="20577"/>
      <pc:docMkLst>
        <pc:docMk/>
      </pc:docMkLst>
      <pc:sldChg chg="modNotesTx">
        <pc:chgData name="Revet, Judith" userId="e00da9fa-72a9-443a-a67c-3b6be97506eb" providerId="ADAL" clId="{95A0E0E0-730C-4B79-9DF4-6A77B9E808CB}" dt="2022-06-01T19:08:51.184" v="28" actId="20577"/>
        <pc:sldMkLst>
          <pc:docMk/>
          <pc:sldMk cId="3792839535" sldId="286"/>
        </pc:sldMkLst>
      </pc:sldChg>
      <pc:sldChg chg="modSp mod">
        <pc:chgData name="Revet, Judith" userId="e00da9fa-72a9-443a-a67c-3b6be97506eb" providerId="ADAL" clId="{95A0E0E0-730C-4B79-9DF4-6A77B9E808CB}" dt="2022-06-01T19:08:10.377" v="26" actId="20577"/>
        <pc:sldMkLst>
          <pc:docMk/>
          <pc:sldMk cId="2131497675" sldId="291"/>
        </pc:sldMkLst>
        <pc:spChg chg="mod">
          <ac:chgData name="Revet, Judith" userId="e00da9fa-72a9-443a-a67c-3b6be97506eb" providerId="ADAL" clId="{95A0E0E0-730C-4B79-9DF4-6A77B9E808CB}" dt="2022-06-01T19:08:10.377" v="26" actId="20577"/>
          <ac:spMkLst>
            <pc:docMk/>
            <pc:sldMk cId="2131497675" sldId="291"/>
            <ac:spMk id="3" creationId="{D78FDD66-6F47-4D30-B51B-32B1958ECF46}"/>
          </ac:spMkLst>
        </pc:spChg>
      </pc:sldChg>
    </pc:docChg>
  </pc:docChgLst>
  <pc:docChgLst>
    <pc:chgData name="Revet, Judith" userId="e00da9fa-72a9-443a-a67c-3b6be97506eb" providerId="ADAL" clId="{19D1AFAC-9324-4E13-A23D-0438321F1495}"/>
    <pc:docChg chg="modNotesMaster">
      <pc:chgData name="Revet, Judith" userId="e00da9fa-72a9-443a-a67c-3b6be97506eb" providerId="ADAL" clId="{19D1AFAC-9324-4E13-A23D-0438321F1495}" dt="2022-04-13T12:50:45.257" v="0"/>
      <pc:docMkLst>
        <pc:docMk/>
      </pc:docMkLst>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2.png"/><Relationship Id="rId6" Type="http://schemas.openxmlformats.org/officeDocument/2006/relationships/image" Target="../media/image8.sv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2.png"/><Relationship Id="rId6" Type="http://schemas.openxmlformats.org/officeDocument/2006/relationships/image" Target="../media/image8.sv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6C3C6A-5ADB-4E35-A3F4-EEB10DA246EE}" type="doc">
      <dgm:prSet loTypeId="urn:microsoft.com/office/officeart/2008/layout/CaptionedPictures" loCatId="picture" qsTypeId="urn:microsoft.com/office/officeart/2005/8/quickstyle/simple1" qsCatId="simple" csTypeId="urn:microsoft.com/office/officeart/2005/8/colors/accent1_2" csCatId="accent1" phldr="1"/>
      <dgm:spPr/>
    </dgm:pt>
    <dgm:pt modelId="{1882FC37-99D7-4ECC-A78A-F2AC132BDF32}">
      <dgm:prSet phldrT="[Tekst]"/>
      <dgm:spPr/>
      <dgm:t>
        <a:bodyPr/>
        <a:lstStyle/>
        <a:p>
          <a:r>
            <a:rPr lang="nl-NL" dirty="0"/>
            <a:t>High </a:t>
          </a:r>
          <a:r>
            <a:rPr lang="nl-NL" dirty="0" err="1"/>
            <a:t>stake</a:t>
          </a:r>
          <a:r>
            <a:rPr lang="nl-NL" dirty="0"/>
            <a:t> beslissing inrichten</a:t>
          </a:r>
        </a:p>
      </dgm:t>
    </dgm:pt>
    <dgm:pt modelId="{F138F5B1-A0B8-4C19-8DAF-82A647DEDAA1}" type="parTrans" cxnId="{43DB862E-0893-4CF2-B688-93F1D23A4560}">
      <dgm:prSet/>
      <dgm:spPr/>
      <dgm:t>
        <a:bodyPr/>
        <a:lstStyle/>
        <a:p>
          <a:endParaRPr lang="nl-NL"/>
        </a:p>
      </dgm:t>
    </dgm:pt>
    <dgm:pt modelId="{5F05B93F-C575-4F97-AE5D-D4B86475D8D2}" type="sibTrans" cxnId="{43DB862E-0893-4CF2-B688-93F1D23A4560}">
      <dgm:prSet/>
      <dgm:spPr/>
      <dgm:t>
        <a:bodyPr/>
        <a:lstStyle/>
        <a:p>
          <a:endParaRPr lang="nl-NL"/>
        </a:p>
      </dgm:t>
    </dgm:pt>
    <dgm:pt modelId="{E74AFC48-9DC3-42C7-B54F-A73FE2E73512}">
      <dgm:prSet phldrT="[Tekst]"/>
      <dgm:spPr/>
      <dgm:t>
        <a:bodyPr/>
        <a:lstStyle/>
        <a:p>
          <a:r>
            <a:rPr lang="nl-NL" dirty="0"/>
            <a:t>Samenstelling besliscommissie</a:t>
          </a:r>
        </a:p>
      </dgm:t>
    </dgm:pt>
    <dgm:pt modelId="{556D12DD-15CE-4B79-9836-25F44D2EADB7}" type="parTrans" cxnId="{D7932D24-B2BD-4D4A-857E-88C538A26E04}">
      <dgm:prSet/>
      <dgm:spPr/>
      <dgm:t>
        <a:bodyPr/>
        <a:lstStyle/>
        <a:p>
          <a:endParaRPr lang="nl-NL"/>
        </a:p>
      </dgm:t>
    </dgm:pt>
    <dgm:pt modelId="{6212F6CC-F649-4DFF-AB22-445EE16E9415}" type="sibTrans" cxnId="{D7932D24-B2BD-4D4A-857E-88C538A26E04}">
      <dgm:prSet/>
      <dgm:spPr/>
      <dgm:t>
        <a:bodyPr/>
        <a:lstStyle/>
        <a:p>
          <a:endParaRPr lang="nl-NL"/>
        </a:p>
      </dgm:t>
    </dgm:pt>
    <dgm:pt modelId="{966255B8-71E4-4379-9E05-E7DB80874375}">
      <dgm:prSet phldrT="[Tekst]"/>
      <dgm:spPr/>
      <dgm:t>
        <a:bodyPr/>
        <a:lstStyle/>
        <a:p>
          <a:r>
            <a:rPr lang="nl-NL" dirty="0"/>
            <a:t>Beoordelingsstandaard</a:t>
          </a:r>
        </a:p>
      </dgm:t>
    </dgm:pt>
    <dgm:pt modelId="{C78E96A4-2A12-4E3E-B701-B3198B3C974E}" type="parTrans" cxnId="{46F9B387-2413-4EB7-8928-4EA75018F199}">
      <dgm:prSet/>
      <dgm:spPr/>
      <dgm:t>
        <a:bodyPr/>
        <a:lstStyle/>
        <a:p>
          <a:endParaRPr lang="nl-NL"/>
        </a:p>
      </dgm:t>
    </dgm:pt>
    <dgm:pt modelId="{A659BF0C-A743-429B-9399-8132FD58FBA0}" type="sibTrans" cxnId="{46F9B387-2413-4EB7-8928-4EA75018F199}">
      <dgm:prSet/>
      <dgm:spPr/>
      <dgm:t>
        <a:bodyPr/>
        <a:lstStyle/>
        <a:p>
          <a:endParaRPr lang="nl-NL"/>
        </a:p>
      </dgm:t>
    </dgm:pt>
    <dgm:pt modelId="{1A33A872-C3D1-4CD1-9B6C-47E44C5FCEC4}">
      <dgm:prSet phldrT="[Tekst]"/>
      <dgm:spPr/>
      <dgm:t>
        <a:bodyPr/>
        <a:lstStyle/>
        <a:p>
          <a:r>
            <a:rPr lang="nl-NL" dirty="0"/>
            <a:t>Herkansing: remediëring</a:t>
          </a:r>
        </a:p>
      </dgm:t>
    </dgm:pt>
    <dgm:pt modelId="{E4097EFC-2E97-4F55-B881-C987E8AA94F7}" type="parTrans" cxnId="{E3314270-F1EC-48B0-888D-A03D540711B1}">
      <dgm:prSet/>
      <dgm:spPr/>
      <dgm:t>
        <a:bodyPr/>
        <a:lstStyle/>
        <a:p>
          <a:endParaRPr lang="nl-NL"/>
        </a:p>
      </dgm:t>
    </dgm:pt>
    <dgm:pt modelId="{1871E626-0980-4575-A7F0-26405E5E5F12}" type="sibTrans" cxnId="{E3314270-F1EC-48B0-888D-A03D540711B1}">
      <dgm:prSet/>
      <dgm:spPr/>
      <dgm:t>
        <a:bodyPr/>
        <a:lstStyle/>
        <a:p>
          <a:endParaRPr lang="nl-NL"/>
        </a:p>
      </dgm:t>
    </dgm:pt>
    <dgm:pt modelId="{3801EBBD-F13C-4734-811C-6F4AC0BC8190}">
      <dgm:prSet phldrT="[Tekst]"/>
      <dgm:spPr/>
      <dgm:t>
        <a:bodyPr/>
        <a:lstStyle/>
        <a:p>
          <a:r>
            <a:rPr lang="nl-NL" dirty="0"/>
            <a:t>Portfolio (toetsinstrument)</a:t>
          </a:r>
        </a:p>
      </dgm:t>
    </dgm:pt>
    <dgm:pt modelId="{A55BE5FD-7547-4035-97A0-AAD1F5DC739E}" type="parTrans" cxnId="{94CB6709-7F44-4688-9E63-90023DCA158F}">
      <dgm:prSet/>
      <dgm:spPr/>
      <dgm:t>
        <a:bodyPr/>
        <a:lstStyle/>
        <a:p>
          <a:endParaRPr lang="nl-NL"/>
        </a:p>
      </dgm:t>
    </dgm:pt>
    <dgm:pt modelId="{F74DCA54-631A-4777-A234-B018C4C0B00A}" type="sibTrans" cxnId="{94CB6709-7F44-4688-9E63-90023DCA158F}">
      <dgm:prSet/>
      <dgm:spPr/>
      <dgm:t>
        <a:bodyPr/>
        <a:lstStyle/>
        <a:p>
          <a:endParaRPr lang="nl-NL"/>
        </a:p>
      </dgm:t>
    </dgm:pt>
    <dgm:pt modelId="{0842EEE5-361D-4CFC-9C95-5007AD5A4D25}">
      <dgm:prSet phldrT="[Tekst]"/>
      <dgm:spPr/>
      <dgm:t>
        <a:bodyPr/>
        <a:lstStyle/>
        <a:p>
          <a:r>
            <a:rPr lang="nl-NL" dirty="0"/>
            <a:t>Beslisprocedure: werkproces</a:t>
          </a:r>
        </a:p>
      </dgm:t>
    </dgm:pt>
    <dgm:pt modelId="{88FFE580-6A8F-4AC2-9ED4-C503863A2705}" type="parTrans" cxnId="{BDF24656-00DB-42B7-B591-4339E306A3A4}">
      <dgm:prSet/>
      <dgm:spPr/>
      <dgm:t>
        <a:bodyPr/>
        <a:lstStyle/>
        <a:p>
          <a:endParaRPr lang="nl-NL"/>
        </a:p>
      </dgm:t>
    </dgm:pt>
    <dgm:pt modelId="{AC9B93AE-4848-44E1-8566-DA9562D93D8B}" type="sibTrans" cxnId="{BDF24656-00DB-42B7-B591-4339E306A3A4}">
      <dgm:prSet/>
      <dgm:spPr/>
      <dgm:t>
        <a:bodyPr/>
        <a:lstStyle/>
        <a:p>
          <a:endParaRPr lang="nl-NL"/>
        </a:p>
      </dgm:t>
    </dgm:pt>
    <dgm:pt modelId="{D189D8F9-B0BA-41BC-99C8-B5A81BA36E9B}" type="pres">
      <dgm:prSet presAssocID="{CF6C3C6A-5ADB-4E35-A3F4-EEB10DA246EE}" presName="Name0" presStyleCnt="0">
        <dgm:presLayoutVars>
          <dgm:chMax/>
          <dgm:chPref/>
          <dgm:dir/>
        </dgm:presLayoutVars>
      </dgm:prSet>
      <dgm:spPr/>
    </dgm:pt>
    <dgm:pt modelId="{E31F41D9-B767-4372-BD31-6C5AE251EBFE}" type="pres">
      <dgm:prSet presAssocID="{1882FC37-99D7-4ECC-A78A-F2AC132BDF32}" presName="composite" presStyleCnt="0">
        <dgm:presLayoutVars>
          <dgm:chMax val="1"/>
          <dgm:chPref val="1"/>
        </dgm:presLayoutVars>
      </dgm:prSet>
      <dgm:spPr/>
    </dgm:pt>
    <dgm:pt modelId="{8636D2F1-AACA-4022-9434-FD201C383B8F}" type="pres">
      <dgm:prSet presAssocID="{1882FC37-99D7-4ECC-A78A-F2AC132BDF32}" presName="Accent" presStyleLbl="trAlignAcc1" presStyleIdx="0" presStyleCnt="6">
        <dgm:presLayoutVars>
          <dgm:chMax val="0"/>
          <dgm:chPref val="0"/>
        </dgm:presLayoutVars>
        <dgm:style>
          <a:lnRef idx="2">
            <a:schemeClr val="dk1"/>
          </a:lnRef>
          <a:fillRef idx="1">
            <a:schemeClr val="lt1"/>
          </a:fillRef>
          <a:effectRef idx="0">
            <a:schemeClr val="dk1"/>
          </a:effectRef>
          <a:fontRef idx="minor">
            <a:schemeClr val="dk1"/>
          </a:fontRef>
        </dgm:style>
      </dgm:prSet>
      <dgm:spPr/>
    </dgm:pt>
    <dgm:pt modelId="{92F11680-D523-4B42-8EC9-9D2521C8549B}" type="pres">
      <dgm:prSet presAssocID="{1882FC37-99D7-4ECC-A78A-F2AC132BDF32}" presName="Image" presStyleLbl="alignImgPlace1" presStyleIdx="0" presStyleCnt="6">
        <dgm:presLayoutVars>
          <dgm:chMax val="0"/>
          <dgm:chPref val="0"/>
        </dgm:presLayoutVars>
      </dgm:prSet>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dgm:spPr>
    </dgm:pt>
    <dgm:pt modelId="{DD16BF1C-D99E-4C48-AD6B-D77C0AC9B605}" type="pres">
      <dgm:prSet presAssocID="{1882FC37-99D7-4ECC-A78A-F2AC132BDF32}" presName="ChildComposite" presStyleCnt="0"/>
      <dgm:spPr/>
    </dgm:pt>
    <dgm:pt modelId="{0E701E36-5FEF-4F7C-89FB-308AE804A024}" type="pres">
      <dgm:prSet presAssocID="{1882FC37-99D7-4ECC-A78A-F2AC132BDF32}" presName="Child" presStyleLbl="node1" presStyleIdx="0" presStyleCnt="0">
        <dgm:presLayoutVars>
          <dgm:chMax val="0"/>
          <dgm:chPref val="0"/>
          <dgm:bulletEnabled val="1"/>
        </dgm:presLayoutVars>
      </dgm:prSet>
      <dgm:spPr/>
    </dgm:pt>
    <dgm:pt modelId="{6154EFC4-EDAF-4972-BF1E-C0DBDDF1DCDD}" type="pres">
      <dgm:prSet presAssocID="{1882FC37-99D7-4ECC-A78A-F2AC132BDF32}" presName="Parent" presStyleLbl="revTx" presStyleIdx="0" presStyleCnt="6">
        <dgm:presLayoutVars>
          <dgm:chMax val="1"/>
          <dgm:chPref val="0"/>
          <dgm:bulletEnabled val="1"/>
        </dgm:presLayoutVars>
      </dgm:prSet>
      <dgm:spPr/>
      <dgm:t>
        <a:bodyPr/>
        <a:lstStyle/>
        <a:p>
          <a:endParaRPr lang="nl-NL"/>
        </a:p>
      </dgm:t>
    </dgm:pt>
    <dgm:pt modelId="{517D5195-AA38-4642-AD37-9280A2321F54}" type="pres">
      <dgm:prSet presAssocID="{5F05B93F-C575-4F97-AE5D-D4B86475D8D2}" presName="sibTrans" presStyleCnt="0"/>
      <dgm:spPr/>
    </dgm:pt>
    <dgm:pt modelId="{1F1F6DDE-FC35-4FBC-8D29-E1EB0A1959D6}" type="pres">
      <dgm:prSet presAssocID="{E74AFC48-9DC3-42C7-B54F-A73FE2E73512}" presName="composite" presStyleCnt="0">
        <dgm:presLayoutVars>
          <dgm:chMax val="1"/>
          <dgm:chPref val="1"/>
        </dgm:presLayoutVars>
      </dgm:prSet>
      <dgm:spPr/>
    </dgm:pt>
    <dgm:pt modelId="{0F710A33-537D-4B7C-8117-732955D5D871}" type="pres">
      <dgm:prSet presAssocID="{E74AFC48-9DC3-42C7-B54F-A73FE2E73512}" presName="Accent" presStyleLbl="trAlignAcc1" presStyleIdx="1" presStyleCnt="6">
        <dgm:presLayoutVars>
          <dgm:chMax val="0"/>
          <dgm:chPref val="0"/>
        </dgm:presLayoutVars>
        <dgm:style>
          <a:lnRef idx="2">
            <a:schemeClr val="dk1"/>
          </a:lnRef>
          <a:fillRef idx="1">
            <a:schemeClr val="lt1"/>
          </a:fillRef>
          <a:effectRef idx="0">
            <a:schemeClr val="dk1"/>
          </a:effectRef>
          <a:fontRef idx="minor">
            <a:schemeClr val="dk1"/>
          </a:fontRef>
        </dgm:style>
      </dgm:prSet>
      <dgm:spPr/>
    </dgm:pt>
    <dgm:pt modelId="{EBDA3A0F-D7A0-4509-A7E3-373DEB4FB0AA}" type="pres">
      <dgm:prSet presAssocID="{E74AFC48-9DC3-42C7-B54F-A73FE2E73512}" presName="Image" presStyleLbl="alignImgPlace1" presStyleIdx="1" presStyleCnt="6" custLinFactNeighborX="-34" custLinFactNeighborY="-3104">
        <dgm:presLayoutVars>
          <dgm:chMax val="0"/>
          <dgm:chPref val="0"/>
        </dgm:presLayoutVars>
      </dgm:prSet>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t="-9000" b="-9000"/>
          </a:stretch>
        </a:blipFill>
      </dgm:spPr>
      <dgm:extLst>
        <a:ext uri="{E40237B7-FDA0-4F09-8148-C483321AD2D9}">
          <dgm14:cNvPr xmlns:dgm14="http://schemas.microsoft.com/office/drawing/2010/diagram" id="0" name="" descr="Vergadering met effen opvulling"/>
        </a:ext>
      </dgm:extLst>
    </dgm:pt>
    <dgm:pt modelId="{5ED05F6E-C4F0-4824-9642-989730E80AF7}" type="pres">
      <dgm:prSet presAssocID="{E74AFC48-9DC3-42C7-B54F-A73FE2E73512}" presName="ChildComposite" presStyleCnt="0"/>
      <dgm:spPr/>
    </dgm:pt>
    <dgm:pt modelId="{A862F89B-7A39-48B0-AD07-077B28E99110}" type="pres">
      <dgm:prSet presAssocID="{E74AFC48-9DC3-42C7-B54F-A73FE2E73512}" presName="Child" presStyleLbl="node1" presStyleIdx="0" presStyleCnt="0">
        <dgm:presLayoutVars>
          <dgm:chMax val="0"/>
          <dgm:chPref val="0"/>
          <dgm:bulletEnabled val="1"/>
        </dgm:presLayoutVars>
      </dgm:prSet>
      <dgm:spPr/>
    </dgm:pt>
    <dgm:pt modelId="{16ED9E6A-AD85-4B8C-9412-CAE127A580DC}" type="pres">
      <dgm:prSet presAssocID="{E74AFC48-9DC3-42C7-B54F-A73FE2E73512}" presName="Parent" presStyleLbl="revTx" presStyleIdx="1" presStyleCnt="6">
        <dgm:presLayoutVars>
          <dgm:chMax val="1"/>
          <dgm:chPref val="0"/>
          <dgm:bulletEnabled val="1"/>
        </dgm:presLayoutVars>
      </dgm:prSet>
      <dgm:spPr/>
      <dgm:t>
        <a:bodyPr/>
        <a:lstStyle/>
        <a:p>
          <a:endParaRPr lang="nl-NL"/>
        </a:p>
      </dgm:t>
    </dgm:pt>
    <dgm:pt modelId="{897865C6-52ED-4D4A-A769-50B2ACEC7FF7}" type="pres">
      <dgm:prSet presAssocID="{6212F6CC-F649-4DFF-AB22-445EE16E9415}" presName="sibTrans" presStyleCnt="0"/>
      <dgm:spPr/>
    </dgm:pt>
    <dgm:pt modelId="{8D225A77-FC73-4ABF-93AC-7E01862BE008}" type="pres">
      <dgm:prSet presAssocID="{966255B8-71E4-4379-9E05-E7DB80874375}" presName="composite" presStyleCnt="0">
        <dgm:presLayoutVars>
          <dgm:chMax val="1"/>
          <dgm:chPref val="1"/>
        </dgm:presLayoutVars>
      </dgm:prSet>
      <dgm:spPr/>
    </dgm:pt>
    <dgm:pt modelId="{AB8DF997-2789-4270-AC3E-DE64FDDCB1EE}" type="pres">
      <dgm:prSet presAssocID="{966255B8-71E4-4379-9E05-E7DB80874375}" presName="Accent" presStyleLbl="trAlignAcc1" presStyleIdx="2" presStyleCnt="6">
        <dgm:presLayoutVars>
          <dgm:chMax val="0"/>
          <dgm:chPref val="0"/>
        </dgm:presLayoutVars>
        <dgm:style>
          <a:lnRef idx="2">
            <a:schemeClr val="dk1"/>
          </a:lnRef>
          <a:fillRef idx="1">
            <a:schemeClr val="lt1"/>
          </a:fillRef>
          <a:effectRef idx="0">
            <a:schemeClr val="dk1"/>
          </a:effectRef>
          <a:fontRef idx="minor">
            <a:schemeClr val="dk1"/>
          </a:fontRef>
        </dgm:style>
      </dgm:prSet>
      <dgm:spPr/>
    </dgm:pt>
    <dgm:pt modelId="{0A04853A-4374-4D98-8786-91B64C0FC0F8}" type="pres">
      <dgm:prSet presAssocID="{966255B8-71E4-4379-9E05-E7DB80874375}" presName="Image" presStyleLbl="alignImgPlace1" presStyleIdx="2" presStyleCnt="6">
        <dgm:presLayoutVars>
          <dgm:chMax val="0"/>
          <dgm:chPref val="0"/>
        </dgm:presLayoutVars>
      </dgm:prSet>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t="-9000" b="-9000"/>
          </a:stretch>
        </a:blipFill>
      </dgm:spPr>
      <dgm:extLst>
        <a:ext uri="{E40237B7-FDA0-4F09-8148-C483321AD2D9}">
          <dgm14:cNvPr xmlns:dgm14="http://schemas.microsoft.com/office/drawing/2010/diagram" id="0" name="" descr="Controlelijst met effen opvulling"/>
        </a:ext>
      </dgm:extLst>
    </dgm:pt>
    <dgm:pt modelId="{4ED9352E-286D-4EE2-A101-1B07459834B0}" type="pres">
      <dgm:prSet presAssocID="{966255B8-71E4-4379-9E05-E7DB80874375}" presName="ChildComposite" presStyleCnt="0"/>
      <dgm:spPr/>
    </dgm:pt>
    <dgm:pt modelId="{E8E32503-BC3E-49C3-BEA4-4A4229EACB53}" type="pres">
      <dgm:prSet presAssocID="{966255B8-71E4-4379-9E05-E7DB80874375}" presName="Child" presStyleLbl="node1" presStyleIdx="0" presStyleCnt="0">
        <dgm:presLayoutVars>
          <dgm:chMax val="0"/>
          <dgm:chPref val="0"/>
          <dgm:bulletEnabled val="1"/>
        </dgm:presLayoutVars>
      </dgm:prSet>
      <dgm:spPr/>
    </dgm:pt>
    <dgm:pt modelId="{34BA4992-847A-4ABD-996D-6211F6CB81E7}" type="pres">
      <dgm:prSet presAssocID="{966255B8-71E4-4379-9E05-E7DB80874375}" presName="Parent" presStyleLbl="revTx" presStyleIdx="2" presStyleCnt="6">
        <dgm:presLayoutVars>
          <dgm:chMax val="1"/>
          <dgm:chPref val="0"/>
          <dgm:bulletEnabled val="1"/>
        </dgm:presLayoutVars>
      </dgm:prSet>
      <dgm:spPr/>
      <dgm:t>
        <a:bodyPr/>
        <a:lstStyle/>
        <a:p>
          <a:endParaRPr lang="nl-NL"/>
        </a:p>
      </dgm:t>
    </dgm:pt>
    <dgm:pt modelId="{C7A91616-3882-43A4-BD70-9208FD2E442E}" type="pres">
      <dgm:prSet presAssocID="{A659BF0C-A743-429B-9399-8132FD58FBA0}" presName="sibTrans" presStyleCnt="0"/>
      <dgm:spPr/>
    </dgm:pt>
    <dgm:pt modelId="{1E616234-6F43-485A-B7D0-63C0965B1212}" type="pres">
      <dgm:prSet presAssocID="{1A33A872-C3D1-4CD1-9B6C-47E44C5FCEC4}" presName="composite" presStyleCnt="0">
        <dgm:presLayoutVars>
          <dgm:chMax val="1"/>
          <dgm:chPref val="1"/>
        </dgm:presLayoutVars>
      </dgm:prSet>
      <dgm:spPr/>
    </dgm:pt>
    <dgm:pt modelId="{F033514A-836F-4A5A-BDAF-A94BF3E63E16}" type="pres">
      <dgm:prSet presAssocID="{1A33A872-C3D1-4CD1-9B6C-47E44C5FCEC4}" presName="Accent" presStyleLbl="trAlignAcc1" presStyleIdx="3" presStyleCnt="6">
        <dgm:presLayoutVars>
          <dgm:chMax val="0"/>
          <dgm:chPref val="0"/>
        </dgm:presLayoutVars>
        <dgm:style>
          <a:lnRef idx="2">
            <a:schemeClr val="dk1"/>
          </a:lnRef>
          <a:fillRef idx="1">
            <a:schemeClr val="lt1"/>
          </a:fillRef>
          <a:effectRef idx="0">
            <a:schemeClr val="dk1"/>
          </a:effectRef>
          <a:fontRef idx="minor">
            <a:schemeClr val="dk1"/>
          </a:fontRef>
        </dgm:style>
      </dgm:prSet>
      <dgm:spPr/>
    </dgm:pt>
    <dgm:pt modelId="{93B134C0-FACE-4036-9EB2-161C644EA227}" type="pres">
      <dgm:prSet presAssocID="{1A33A872-C3D1-4CD1-9B6C-47E44C5FCEC4}" presName="Image" presStyleLbl="alignImgPlace1" presStyleIdx="3" presStyleCnt="6">
        <dgm:presLayoutVars>
          <dgm:chMax val="0"/>
          <dgm:chPref val="0"/>
        </dgm:presLayoutVars>
      </dgm:prSet>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t="-9000" b="-9000"/>
          </a:stretch>
        </a:blipFill>
      </dgm:spPr>
      <dgm:extLst>
        <a:ext uri="{E40237B7-FDA0-4F09-8148-C483321AD2D9}">
          <dgm14:cNvPr xmlns:dgm14="http://schemas.microsoft.com/office/drawing/2010/diagram" id="0" name="" descr="Document met effen opvulling"/>
        </a:ext>
      </dgm:extLst>
    </dgm:pt>
    <dgm:pt modelId="{E1E11D4B-E999-42EC-8AC2-6CF5F3F89D36}" type="pres">
      <dgm:prSet presAssocID="{1A33A872-C3D1-4CD1-9B6C-47E44C5FCEC4}" presName="ChildComposite" presStyleCnt="0"/>
      <dgm:spPr/>
    </dgm:pt>
    <dgm:pt modelId="{FFF8E19A-14A0-45BA-95A8-4A5FD8A2F3E8}" type="pres">
      <dgm:prSet presAssocID="{1A33A872-C3D1-4CD1-9B6C-47E44C5FCEC4}" presName="Child" presStyleLbl="node1" presStyleIdx="0" presStyleCnt="0">
        <dgm:presLayoutVars>
          <dgm:chMax val="0"/>
          <dgm:chPref val="0"/>
          <dgm:bulletEnabled val="1"/>
        </dgm:presLayoutVars>
      </dgm:prSet>
      <dgm:spPr/>
    </dgm:pt>
    <dgm:pt modelId="{F46E886C-F682-45A4-9A94-8B22378BB598}" type="pres">
      <dgm:prSet presAssocID="{1A33A872-C3D1-4CD1-9B6C-47E44C5FCEC4}" presName="Parent" presStyleLbl="revTx" presStyleIdx="3" presStyleCnt="6">
        <dgm:presLayoutVars>
          <dgm:chMax val="1"/>
          <dgm:chPref val="0"/>
          <dgm:bulletEnabled val="1"/>
        </dgm:presLayoutVars>
      </dgm:prSet>
      <dgm:spPr/>
      <dgm:t>
        <a:bodyPr/>
        <a:lstStyle/>
        <a:p>
          <a:endParaRPr lang="nl-NL"/>
        </a:p>
      </dgm:t>
    </dgm:pt>
    <dgm:pt modelId="{5CFE8707-0CBE-43DD-AF30-E03912E1D566}" type="pres">
      <dgm:prSet presAssocID="{1871E626-0980-4575-A7F0-26405E5E5F12}" presName="sibTrans" presStyleCnt="0"/>
      <dgm:spPr/>
    </dgm:pt>
    <dgm:pt modelId="{E38F4DEB-E532-4E6B-898A-59BC78EBCB8C}" type="pres">
      <dgm:prSet presAssocID="{3801EBBD-F13C-4734-811C-6F4AC0BC8190}" presName="composite" presStyleCnt="0">
        <dgm:presLayoutVars>
          <dgm:chMax val="1"/>
          <dgm:chPref val="1"/>
        </dgm:presLayoutVars>
      </dgm:prSet>
      <dgm:spPr/>
    </dgm:pt>
    <dgm:pt modelId="{A283CCCB-1B40-44DF-9DDA-0DEB3B9A121E}" type="pres">
      <dgm:prSet presAssocID="{3801EBBD-F13C-4734-811C-6F4AC0BC8190}" presName="Accent" presStyleLbl="trAlignAcc1" presStyleIdx="4" presStyleCnt="6">
        <dgm:presLayoutVars>
          <dgm:chMax val="0"/>
          <dgm:chPref val="0"/>
        </dgm:presLayoutVars>
        <dgm:style>
          <a:lnRef idx="2">
            <a:schemeClr val="dk1"/>
          </a:lnRef>
          <a:fillRef idx="1">
            <a:schemeClr val="lt1"/>
          </a:fillRef>
          <a:effectRef idx="0">
            <a:schemeClr val="dk1"/>
          </a:effectRef>
          <a:fontRef idx="minor">
            <a:schemeClr val="dk1"/>
          </a:fontRef>
        </dgm:style>
      </dgm:prSet>
      <dgm:spPr/>
    </dgm:pt>
    <dgm:pt modelId="{8050148D-FC49-434E-BE6F-05B897F6C51E}" type="pres">
      <dgm:prSet presAssocID="{3801EBBD-F13C-4734-811C-6F4AC0BC8190}" presName="Image" presStyleLbl="alignImgPlace1" presStyleIdx="4" presStyleCnt="6">
        <dgm:presLayoutVars>
          <dgm:chMax val="0"/>
          <dgm:chPref val="0"/>
        </dgm:presLayoutVars>
      </dgm:prSet>
      <dgm:spPr>
        <a:blipFill>
          <a:blip xmlns:r="http://schemas.openxmlformats.org/officeDocument/2006/relationships" r:embed="rId9">
            <a:extLst>
              <a:ext uri="{96DAC541-7B7A-43D3-8B79-37D633B846F1}">
                <asvg:svgBlip xmlns:asvg="http://schemas.microsoft.com/office/drawing/2016/SVG/main" xmlns="" r:embed="rId10"/>
              </a:ext>
            </a:extLst>
          </a:blip>
          <a:srcRect/>
          <a:stretch>
            <a:fillRect t="-9000" b="-9000"/>
          </a:stretch>
        </a:blipFill>
      </dgm:spPr>
      <dgm:extLst>
        <a:ext uri="{E40237B7-FDA0-4F09-8148-C483321AD2D9}">
          <dgm14:cNvPr xmlns:dgm14="http://schemas.microsoft.com/office/drawing/2010/diagram" id="0" name="" descr="Geopende map met effen opvulling"/>
        </a:ext>
      </dgm:extLst>
    </dgm:pt>
    <dgm:pt modelId="{D61C93A0-844D-4840-A66D-E6FDB013663F}" type="pres">
      <dgm:prSet presAssocID="{3801EBBD-F13C-4734-811C-6F4AC0BC8190}" presName="ChildComposite" presStyleCnt="0"/>
      <dgm:spPr/>
    </dgm:pt>
    <dgm:pt modelId="{455D5E93-9981-4FE2-B025-C4F0CC65E8B4}" type="pres">
      <dgm:prSet presAssocID="{3801EBBD-F13C-4734-811C-6F4AC0BC8190}" presName="Child" presStyleLbl="node1" presStyleIdx="0" presStyleCnt="0">
        <dgm:presLayoutVars>
          <dgm:chMax val="0"/>
          <dgm:chPref val="0"/>
          <dgm:bulletEnabled val="1"/>
        </dgm:presLayoutVars>
      </dgm:prSet>
      <dgm:spPr/>
    </dgm:pt>
    <dgm:pt modelId="{239D5BCE-E675-42B1-B90F-3DE2D782E05C}" type="pres">
      <dgm:prSet presAssocID="{3801EBBD-F13C-4734-811C-6F4AC0BC8190}" presName="Parent" presStyleLbl="revTx" presStyleIdx="4" presStyleCnt="6">
        <dgm:presLayoutVars>
          <dgm:chMax val="1"/>
          <dgm:chPref val="0"/>
          <dgm:bulletEnabled val="1"/>
        </dgm:presLayoutVars>
      </dgm:prSet>
      <dgm:spPr/>
      <dgm:t>
        <a:bodyPr/>
        <a:lstStyle/>
        <a:p>
          <a:endParaRPr lang="nl-NL"/>
        </a:p>
      </dgm:t>
    </dgm:pt>
    <dgm:pt modelId="{A0399E3C-2DA7-4291-883B-BC2A543BDDE6}" type="pres">
      <dgm:prSet presAssocID="{F74DCA54-631A-4777-A234-B018C4C0B00A}" presName="sibTrans" presStyleCnt="0"/>
      <dgm:spPr/>
    </dgm:pt>
    <dgm:pt modelId="{0F594C2A-D3D9-4C8E-BCC5-850A5D78127D}" type="pres">
      <dgm:prSet presAssocID="{0842EEE5-361D-4CFC-9C95-5007AD5A4D25}" presName="composite" presStyleCnt="0">
        <dgm:presLayoutVars>
          <dgm:chMax val="1"/>
          <dgm:chPref val="1"/>
        </dgm:presLayoutVars>
      </dgm:prSet>
      <dgm:spPr/>
    </dgm:pt>
    <dgm:pt modelId="{F358B7EC-DE32-41E7-AB43-4B095B95473B}" type="pres">
      <dgm:prSet presAssocID="{0842EEE5-361D-4CFC-9C95-5007AD5A4D25}" presName="Accent" presStyleLbl="trAlignAcc1" presStyleIdx="5" presStyleCnt="6">
        <dgm:presLayoutVars>
          <dgm:chMax val="0"/>
          <dgm:chPref val="0"/>
        </dgm:presLayoutVars>
        <dgm:style>
          <a:lnRef idx="2">
            <a:schemeClr val="dk1"/>
          </a:lnRef>
          <a:fillRef idx="1">
            <a:schemeClr val="lt1"/>
          </a:fillRef>
          <a:effectRef idx="0">
            <a:schemeClr val="dk1"/>
          </a:effectRef>
          <a:fontRef idx="minor">
            <a:schemeClr val="dk1"/>
          </a:fontRef>
        </dgm:style>
      </dgm:prSet>
      <dgm:spPr/>
    </dgm:pt>
    <dgm:pt modelId="{240E3542-AB51-4CA8-9100-8EB0491C51BE}" type="pres">
      <dgm:prSet presAssocID="{0842EEE5-361D-4CFC-9C95-5007AD5A4D25}" presName="Image" presStyleLbl="alignImgPlace1" presStyleIdx="5" presStyleCnt="6">
        <dgm:presLayoutVars>
          <dgm:chMax val="0"/>
          <dgm:chPref val="0"/>
        </dgm:presLayoutVars>
      </dgm:prSet>
      <dgm:spPr>
        <a:blipFill>
          <a:blip xmlns:r="http://schemas.openxmlformats.org/officeDocument/2006/relationships" r:embed="rId11">
            <a:extLst>
              <a:ext uri="{96DAC541-7B7A-43D3-8B79-37D633B846F1}">
                <asvg:svgBlip xmlns:asvg="http://schemas.microsoft.com/office/drawing/2016/SVG/main" xmlns="" r:embed="rId12"/>
              </a:ext>
            </a:extLst>
          </a:blip>
          <a:srcRect/>
          <a:stretch>
            <a:fillRect t="-9000" b="-9000"/>
          </a:stretch>
        </a:blipFill>
      </dgm:spPr>
      <dgm:extLst>
        <a:ext uri="{E40237B7-FDA0-4F09-8148-C483321AD2D9}">
          <dgm14:cNvPr xmlns:dgm14="http://schemas.microsoft.com/office/drawing/2010/diagram" id="0" name="" descr="Werkstroom met effen opvulling"/>
        </a:ext>
      </dgm:extLst>
    </dgm:pt>
    <dgm:pt modelId="{9CA71D4D-C6EC-4F0B-8F0F-EC77CF6DA37F}" type="pres">
      <dgm:prSet presAssocID="{0842EEE5-361D-4CFC-9C95-5007AD5A4D25}" presName="ChildComposite" presStyleCnt="0"/>
      <dgm:spPr/>
    </dgm:pt>
    <dgm:pt modelId="{2E2D2E15-FF3F-4822-AD3C-83B16611A344}" type="pres">
      <dgm:prSet presAssocID="{0842EEE5-361D-4CFC-9C95-5007AD5A4D25}" presName="Child" presStyleLbl="node1" presStyleIdx="0" presStyleCnt="0">
        <dgm:presLayoutVars>
          <dgm:chMax val="0"/>
          <dgm:chPref val="0"/>
          <dgm:bulletEnabled val="1"/>
        </dgm:presLayoutVars>
      </dgm:prSet>
      <dgm:spPr/>
    </dgm:pt>
    <dgm:pt modelId="{98A3103C-BF1C-4E42-B719-96298440F627}" type="pres">
      <dgm:prSet presAssocID="{0842EEE5-361D-4CFC-9C95-5007AD5A4D25}" presName="Parent" presStyleLbl="revTx" presStyleIdx="5" presStyleCnt="6">
        <dgm:presLayoutVars>
          <dgm:chMax val="1"/>
          <dgm:chPref val="0"/>
          <dgm:bulletEnabled val="1"/>
        </dgm:presLayoutVars>
      </dgm:prSet>
      <dgm:spPr/>
      <dgm:t>
        <a:bodyPr/>
        <a:lstStyle/>
        <a:p>
          <a:endParaRPr lang="nl-NL"/>
        </a:p>
      </dgm:t>
    </dgm:pt>
  </dgm:ptLst>
  <dgm:cxnLst>
    <dgm:cxn modelId="{AD9E1C05-68ED-4813-8012-A801E5C026E2}" type="presOf" srcId="{0842EEE5-361D-4CFC-9C95-5007AD5A4D25}" destId="{98A3103C-BF1C-4E42-B719-96298440F627}" srcOrd="0" destOrd="0" presId="urn:microsoft.com/office/officeart/2008/layout/CaptionedPictures"/>
    <dgm:cxn modelId="{46F9B387-2413-4EB7-8928-4EA75018F199}" srcId="{CF6C3C6A-5ADB-4E35-A3F4-EEB10DA246EE}" destId="{966255B8-71E4-4379-9E05-E7DB80874375}" srcOrd="2" destOrd="0" parTransId="{C78E96A4-2A12-4E3E-B701-B3198B3C974E}" sibTransId="{A659BF0C-A743-429B-9399-8132FD58FBA0}"/>
    <dgm:cxn modelId="{BDF24656-00DB-42B7-B591-4339E306A3A4}" srcId="{CF6C3C6A-5ADB-4E35-A3F4-EEB10DA246EE}" destId="{0842EEE5-361D-4CFC-9C95-5007AD5A4D25}" srcOrd="5" destOrd="0" parTransId="{88FFE580-6A8F-4AC2-9ED4-C503863A2705}" sibTransId="{AC9B93AE-4848-44E1-8566-DA9562D93D8B}"/>
    <dgm:cxn modelId="{94CB6709-7F44-4688-9E63-90023DCA158F}" srcId="{CF6C3C6A-5ADB-4E35-A3F4-EEB10DA246EE}" destId="{3801EBBD-F13C-4734-811C-6F4AC0BC8190}" srcOrd="4" destOrd="0" parTransId="{A55BE5FD-7547-4035-97A0-AAD1F5DC739E}" sibTransId="{F74DCA54-631A-4777-A234-B018C4C0B00A}"/>
    <dgm:cxn modelId="{DD4A568F-F27F-4C6D-ABB4-8F08A756A660}" type="presOf" srcId="{966255B8-71E4-4379-9E05-E7DB80874375}" destId="{34BA4992-847A-4ABD-996D-6211F6CB81E7}" srcOrd="0" destOrd="0" presId="urn:microsoft.com/office/officeart/2008/layout/CaptionedPictures"/>
    <dgm:cxn modelId="{8EE6C200-9A6B-4A50-9724-7987A0421B5D}" type="presOf" srcId="{1A33A872-C3D1-4CD1-9B6C-47E44C5FCEC4}" destId="{F46E886C-F682-45A4-9A94-8B22378BB598}" srcOrd="0" destOrd="0" presId="urn:microsoft.com/office/officeart/2008/layout/CaptionedPictures"/>
    <dgm:cxn modelId="{431A875E-095E-421A-AF22-4C528C579C58}" type="presOf" srcId="{1882FC37-99D7-4ECC-A78A-F2AC132BDF32}" destId="{6154EFC4-EDAF-4972-BF1E-C0DBDDF1DCDD}" srcOrd="0" destOrd="0" presId="urn:microsoft.com/office/officeart/2008/layout/CaptionedPictures"/>
    <dgm:cxn modelId="{F7A28731-08E2-435F-8C7A-2314B0426F28}" type="presOf" srcId="{CF6C3C6A-5ADB-4E35-A3F4-EEB10DA246EE}" destId="{D189D8F9-B0BA-41BC-99C8-B5A81BA36E9B}" srcOrd="0" destOrd="0" presId="urn:microsoft.com/office/officeart/2008/layout/CaptionedPictures"/>
    <dgm:cxn modelId="{43DB862E-0893-4CF2-B688-93F1D23A4560}" srcId="{CF6C3C6A-5ADB-4E35-A3F4-EEB10DA246EE}" destId="{1882FC37-99D7-4ECC-A78A-F2AC132BDF32}" srcOrd="0" destOrd="0" parTransId="{F138F5B1-A0B8-4C19-8DAF-82A647DEDAA1}" sibTransId="{5F05B93F-C575-4F97-AE5D-D4B86475D8D2}"/>
    <dgm:cxn modelId="{1AA3A0A3-2991-4CB0-A162-432B8E941254}" type="presOf" srcId="{3801EBBD-F13C-4734-811C-6F4AC0BC8190}" destId="{239D5BCE-E675-42B1-B90F-3DE2D782E05C}" srcOrd="0" destOrd="0" presId="urn:microsoft.com/office/officeart/2008/layout/CaptionedPictures"/>
    <dgm:cxn modelId="{04E5A65C-5D01-45A9-BBF2-A660274CAE58}" type="presOf" srcId="{E74AFC48-9DC3-42C7-B54F-A73FE2E73512}" destId="{16ED9E6A-AD85-4B8C-9412-CAE127A580DC}" srcOrd="0" destOrd="0" presId="urn:microsoft.com/office/officeart/2008/layout/CaptionedPictures"/>
    <dgm:cxn modelId="{D7932D24-B2BD-4D4A-857E-88C538A26E04}" srcId="{CF6C3C6A-5ADB-4E35-A3F4-EEB10DA246EE}" destId="{E74AFC48-9DC3-42C7-B54F-A73FE2E73512}" srcOrd="1" destOrd="0" parTransId="{556D12DD-15CE-4B79-9836-25F44D2EADB7}" sibTransId="{6212F6CC-F649-4DFF-AB22-445EE16E9415}"/>
    <dgm:cxn modelId="{E3314270-F1EC-48B0-888D-A03D540711B1}" srcId="{CF6C3C6A-5ADB-4E35-A3F4-EEB10DA246EE}" destId="{1A33A872-C3D1-4CD1-9B6C-47E44C5FCEC4}" srcOrd="3" destOrd="0" parTransId="{E4097EFC-2E97-4F55-B881-C987E8AA94F7}" sibTransId="{1871E626-0980-4575-A7F0-26405E5E5F12}"/>
    <dgm:cxn modelId="{9E4EB08A-EA6A-423A-9866-E8689F4E460C}" type="presParOf" srcId="{D189D8F9-B0BA-41BC-99C8-B5A81BA36E9B}" destId="{E31F41D9-B767-4372-BD31-6C5AE251EBFE}" srcOrd="0" destOrd="0" presId="urn:microsoft.com/office/officeart/2008/layout/CaptionedPictures"/>
    <dgm:cxn modelId="{6B982D2E-A873-463C-A0FF-A06214DBD2D3}" type="presParOf" srcId="{E31F41D9-B767-4372-BD31-6C5AE251EBFE}" destId="{8636D2F1-AACA-4022-9434-FD201C383B8F}" srcOrd="0" destOrd="0" presId="urn:microsoft.com/office/officeart/2008/layout/CaptionedPictures"/>
    <dgm:cxn modelId="{1AEEBDF9-2421-4ABD-8BA9-BE063CB18CCC}" type="presParOf" srcId="{E31F41D9-B767-4372-BD31-6C5AE251EBFE}" destId="{92F11680-D523-4B42-8EC9-9D2521C8549B}" srcOrd="1" destOrd="0" presId="urn:microsoft.com/office/officeart/2008/layout/CaptionedPictures"/>
    <dgm:cxn modelId="{D7858731-E92B-4B34-8F49-98EFC7CFB32E}" type="presParOf" srcId="{E31F41D9-B767-4372-BD31-6C5AE251EBFE}" destId="{DD16BF1C-D99E-4C48-AD6B-D77C0AC9B605}" srcOrd="2" destOrd="0" presId="urn:microsoft.com/office/officeart/2008/layout/CaptionedPictures"/>
    <dgm:cxn modelId="{44DC7AEC-6EE0-4AB8-AD19-03284BD10EBC}" type="presParOf" srcId="{DD16BF1C-D99E-4C48-AD6B-D77C0AC9B605}" destId="{0E701E36-5FEF-4F7C-89FB-308AE804A024}" srcOrd="0" destOrd="0" presId="urn:microsoft.com/office/officeart/2008/layout/CaptionedPictures"/>
    <dgm:cxn modelId="{DF8DD855-466A-47A3-A05E-A40C2E9C1D1C}" type="presParOf" srcId="{DD16BF1C-D99E-4C48-AD6B-D77C0AC9B605}" destId="{6154EFC4-EDAF-4972-BF1E-C0DBDDF1DCDD}" srcOrd="1" destOrd="0" presId="urn:microsoft.com/office/officeart/2008/layout/CaptionedPictures"/>
    <dgm:cxn modelId="{CF52BC48-0FD3-4934-AD66-F18DA84267C1}" type="presParOf" srcId="{D189D8F9-B0BA-41BC-99C8-B5A81BA36E9B}" destId="{517D5195-AA38-4642-AD37-9280A2321F54}" srcOrd="1" destOrd="0" presId="urn:microsoft.com/office/officeart/2008/layout/CaptionedPictures"/>
    <dgm:cxn modelId="{76782E6F-8630-48C5-9614-B10999710898}" type="presParOf" srcId="{D189D8F9-B0BA-41BC-99C8-B5A81BA36E9B}" destId="{1F1F6DDE-FC35-4FBC-8D29-E1EB0A1959D6}" srcOrd="2" destOrd="0" presId="urn:microsoft.com/office/officeart/2008/layout/CaptionedPictures"/>
    <dgm:cxn modelId="{0DA289D0-6D01-4262-B250-89DFA26BE103}" type="presParOf" srcId="{1F1F6DDE-FC35-4FBC-8D29-E1EB0A1959D6}" destId="{0F710A33-537D-4B7C-8117-732955D5D871}" srcOrd="0" destOrd="0" presId="urn:microsoft.com/office/officeart/2008/layout/CaptionedPictures"/>
    <dgm:cxn modelId="{CF3D8663-3654-466B-B19A-3FE10A53C680}" type="presParOf" srcId="{1F1F6DDE-FC35-4FBC-8D29-E1EB0A1959D6}" destId="{EBDA3A0F-D7A0-4509-A7E3-373DEB4FB0AA}" srcOrd="1" destOrd="0" presId="urn:microsoft.com/office/officeart/2008/layout/CaptionedPictures"/>
    <dgm:cxn modelId="{885B3726-8811-4977-A6E9-97458E5CCD2A}" type="presParOf" srcId="{1F1F6DDE-FC35-4FBC-8D29-E1EB0A1959D6}" destId="{5ED05F6E-C4F0-4824-9642-989730E80AF7}" srcOrd="2" destOrd="0" presId="urn:microsoft.com/office/officeart/2008/layout/CaptionedPictures"/>
    <dgm:cxn modelId="{CAB28336-65D8-438D-8446-288270C69490}" type="presParOf" srcId="{5ED05F6E-C4F0-4824-9642-989730E80AF7}" destId="{A862F89B-7A39-48B0-AD07-077B28E99110}" srcOrd="0" destOrd="0" presId="urn:microsoft.com/office/officeart/2008/layout/CaptionedPictures"/>
    <dgm:cxn modelId="{2DE5E24C-1966-4A7A-9B8B-6C927904DB65}" type="presParOf" srcId="{5ED05F6E-C4F0-4824-9642-989730E80AF7}" destId="{16ED9E6A-AD85-4B8C-9412-CAE127A580DC}" srcOrd="1" destOrd="0" presId="urn:microsoft.com/office/officeart/2008/layout/CaptionedPictures"/>
    <dgm:cxn modelId="{C2876E97-AC31-4DDF-8FB2-4B791FFD24C3}" type="presParOf" srcId="{D189D8F9-B0BA-41BC-99C8-B5A81BA36E9B}" destId="{897865C6-52ED-4D4A-A769-50B2ACEC7FF7}" srcOrd="3" destOrd="0" presId="urn:microsoft.com/office/officeart/2008/layout/CaptionedPictures"/>
    <dgm:cxn modelId="{D9675ADA-2C72-4482-B4DE-95CAFA372219}" type="presParOf" srcId="{D189D8F9-B0BA-41BC-99C8-B5A81BA36E9B}" destId="{8D225A77-FC73-4ABF-93AC-7E01862BE008}" srcOrd="4" destOrd="0" presId="urn:microsoft.com/office/officeart/2008/layout/CaptionedPictures"/>
    <dgm:cxn modelId="{411DCCF2-B0AD-479E-978C-7015874BB4D1}" type="presParOf" srcId="{8D225A77-FC73-4ABF-93AC-7E01862BE008}" destId="{AB8DF997-2789-4270-AC3E-DE64FDDCB1EE}" srcOrd="0" destOrd="0" presId="urn:microsoft.com/office/officeart/2008/layout/CaptionedPictures"/>
    <dgm:cxn modelId="{4F43A062-4F55-4643-9FC0-90407B2078CD}" type="presParOf" srcId="{8D225A77-FC73-4ABF-93AC-7E01862BE008}" destId="{0A04853A-4374-4D98-8786-91B64C0FC0F8}" srcOrd="1" destOrd="0" presId="urn:microsoft.com/office/officeart/2008/layout/CaptionedPictures"/>
    <dgm:cxn modelId="{3A601349-8008-4303-AC0F-2058523BB936}" type="presParOf" srcId="{8D225A77-FC73-4ABF-93AC-7E01862BE008}" destId="{4ED9352E-286D-4EE2-A101-1B07459834B0}" srcOrd="2" destOrd="0" presId="urn:microsoft.com/office/officeart/2008/layout/CaptionedPictures"/>
    <dgm:cxn modelId="{DF05B65C-76D1-4521-9E87-28A49CC28C50}" type="presParOf" srcId="{4ED9352E-286D-4EE2-A101-1B07459834B0}" destId="{E8E32503-BC3E-49C3-BEA4-4A4229EACB53}" srcOrd="0" destOrd="0" presId="urn:microsoft.com/office/officeart/2008/layout/CaptionedPictures"/>
    <dgm:cxn modelId="{9B1D3D92-88EB-4667-8EEB-F1D892257AB4}" type="presParOf" srcId="{4ED9352E-286D-4EE2-A101-1B07459834B0}" destId="{34BA4992-847A-4ABD-996D-6211F6CB81E7}" srcOrd="1" destOrd="0" presId="urn:microsoft.com/office/officeart/2008/layout/CaptionedPictures"/>
    <dgm:cxn modelId="{7D78C002-6714-43F1-A05F-E83349D635BF}" type="presParOf" srcId="{D189D8F9-B0BA-41BC-99C8-B5A81BA36E9B}" destId="{C7A91616-3882-43A4-BD70-9208FD2E442E}" srcOrd="5" destOrd="0" presId="urn:microsoft.com/office/officeart/2008/layout/CaptionedPictures"/>
    <dgm:cxn modelId="{DB76A0C9-4A3E-40EC-BBF2-04687BB6CFD6}" type="presParOf" srcId="{D189D8F9-B0BA-41BC-99C8-B5A81BA36E9B}" destId="{1E616234-6F43-485A-B7D0-63C0965B1212}" srcOrd="6" destOrd="0" presId="urn:microsoft.com/office/officeart/2008/layout/CaptionedPictures"/>
    <dgm:cxn modelId="{F42CE33E-97F8-458C-B3C4-E20C316B4BCF}" type="presParOf" srcId="{1E616234-6F43-485A-B7D0-63C0965B1212}" destId="{F033514A-836F-4A5A-BDAF-A94BF3E63E16}" srcOrd="0" destOrd="0" presId="urn:microsoft.com/office/officeart/2008/layout/CaptionedPictures"/>
    <dgm:cxn modelId="{5F2AD750-5884-4B60-91E7-2610B990EF15}" type="presParOf" srcId="{1E616234-6F43-485A-B7D0-63C0965B1212}" destId="{93B134C0-FACE-4036-9EB2-161C644EA227}" srcOrd="1" destOrd="0" presId="urn:microsoft.com/office/officeart/2008/layout/CaptionedPictures"/>
    <dgm:cxn modelId="{DDC93554-4E3B-4ACC-A6BC-660B75CF257A}" type="presParOf" srcId="{1E616234-6F43-485A-B7D0-63C0965B1212}" destId="{E1E11D4B-E999-42EC-8AC2-6CF5F3F89D36}" srcOrd="2" destOrd="0" presId="urn:microsoft.com/office/officeart/2008/layout/CaptionedPictures"/>
    <dgm:cxn modelId="{4FCB00F9-BFE0-4831-BF96-3F6A0442F83C}" type="presParOf" srcId="{E1E11D4B-E999-42EC-8AC2-6CF5F3F89D36}" destId="{FFF8E19A-14A0-45BA-95A8-4A5FD8A2F3E8}" srcOrd="0" destOrd="0" presId="urn:microsoft.com/office/officeart/2008/layout/CaptionedPictures"/>
    <dgm:cxn modelId="{5CEB3B36-23BD-49D4-A19E-506E74022184}" type="presParOf" srcId="{E1E11D4B-E999-42EC-8AC2-6CF5F3F89D36}" destId="{F46E886C-F682-45A4-9A94-8B22378BB598}" srcOrd="1" destOrd="0" presId="urn:microsoft.com/office/officeart/2008/layout/CaptionedPictures"/>
    <dgm:cxn modelId="{A6E41CCC-70D7-42D7-97E0-F99F50293605}" type="presParOf" srcId="{D189D8F9-B0BA-41BC-99C8-B5A81BA36E9B}" destId="{5CFE8707-0CBE-43DD-AF30-E03912E1D566}" srcOrd="7" destOrd="0" presId="urn:microsoft.com/office/officeart/2008/layout/CaptionedPictures"/>
    <dgm:cxn modelId="{4DE38BCC-105F-4BEF-BB48-124E71B56A22}" type="presParOf" srcId="{D189D8F9-B0BA-41BC-99C8-B5A81BA36E9B}" destId="{E38F4DEB-E532-4E6B-898A-59BC78EBCB8C}" srcOrd="8" destOrd="0" presId="urn:microsoft.com/office/officeart/2008/layout/CaptionedPictures"/>
    <dgm:cxn modelId="{0E7D81D9-2D43-4397-847A-6338904601E6}" type="presParOf" srcId="{E38F4DEB-E532-4E6B-898A-59BC78EBCB8C}" destId="{A283CCCB-1B40-44DF-9DDA-0DEB3B9A121E}" srcOrd="0" destOrd="0" presId="urn:microsoft.com/office/officeart/2008/layout/CaptionedPictures"/>
    <dgm:cxn modelId="{55CB5762-DFB7-4072-AD40-53CFFC79FC9E}" type="presParOf" srcId="{E38F4DEB-E532-4E6B-898A-59BC78EBCB8C}" destId="{8050148D-FC49-434E-BE6F-05B897F6C51E}" srcOrd="1" destOrd="0" presId="urn:microsoft.com/office/officeart/2008/layout/CaptionedPictures"/>
    <dgm:cxn modelId="{1EED4C90-09FE-4793-93CA-D335141780D5}" type="presParOf" srcId="{E38F4DEB-E532-4E6B-898A-59BC78EBCB8C}" destId="{D61C93A0-844D-4840-A66D-E6FDB013663F}" srcOrd="2" destOrd="0" presId="urn:microsoft.com/office/officeart/2008/layout/CaptionedPictures"/>
    <dgm:cxn modelId="{1C448BED-C1A0-446E-ABEE-DD2D459150A7}" type="presParOf" srcId="{D61C93A0-844D-4840-A66D-E6FDB013663F}" destId="{455D5E93-9981-4FE2-B025-C4F0CC65E8B4}" srcOrd="0" destOrd="0" presId="urn:microsoft.com/office/officeart/2008/layout/CaptionedPictures"/>
    <dgm:cxn modelId="{133DA9DD-9B4B-48A5-89AF-BA2DC2B4809E}" type="presParOf" srcId="{D61C93A0-844D-4840-A66D-E6FDB013663F}" destId="{239D5BCE-E675-42B1-B90F-3DE2D782E05C}" srcOrd="1" destOrd="0" presId="urn:microsoft.com/office/officeart/2008/layout/CaptionedPictures"/>
    <dgm:cxn modelId="{B32AAFAE-7213-4948-9DC4-C562A1F0EFED}" type="presParOf" srcId="{D189D8F9-B0BA-41BC-99C8-B5A81BA36E9B}" destId="{A0399E3C-2DA7-4291-883B-BC2A543BDDE6}" srcOrd="9" destOrd="0" presId="urn:microsoft.com/office/officeart/2008/layout/CaptionedPictures"/>
    <dgm:cxn modelId="{9C4AC2A2-DB1D-4F8F-864C-961E7499F071}" type="presParOf" srcId="{D189D8F9-B0BA-41BC-99C8-B5A81BA36E9B}" destId="{0F594C2A-D3D9-4C8E-BCC5-850A5D78127D}" srcOrd="10" destOrd="0" presId="urn:microsoft.com/office/officeart/2008/layout/CaptionedPictures"/>
    <dgm:cxn modelId="{47CEAFCF-0571-4C66-B4F7-1CA83CB8E7E6}" type="presParOf" srcId="{0F594C2A-D3D9-4C8E-BCC5-850A5D78127D}" destId="{F358B7EC-DE32-41E7-AB43-4B095B95473B}" srcOrd="0" destOrd="0" presId="urn:microsoft.com/office/officeart/2008/layout/CaptionedPictures"/>
    <dgm:cxn modelId="{5E627689-FF20-418A-81E1-21275693E063}" type="presParOf" srcId="{0F594C2A-D3D9-4C8E-BCC5-850A5D78127D}" destId="{240E3542-AB51-4CA8-9100-8EB0491C51BE}" srcOrd="1" destOrd="0" presId="urn:microsoft.com/office/officeart/2008/layout/CaptionedPictures"/>
    <dgm:cxn modelId="{54D40487-75DC-48DF-B08B-C896DCEA43B3}" type="presParOf" srcId="{0F594C2A-D3D9-4C8E-BCC5-850A5D78127D}" destId="{9CA71D4D-C6EC-4F0B-8F0F-EC77CF6DA37F}" srcOrd="2" destOrd="0" presId="urn:microsoft.com/office/officeart/2008/layout/CaptionedPictures"/>
    <dgm:cxn modelId="{C279B89E-346C-448E-9273-543123B046B9}" type="presParOf" srcId="{9CA71D4D-C6EC-4F0B-8F0F-EC77CF6DA37F}" destId="{2E2D2E15-FF3F-4822-AD3C-83B16611A344}" srcOrd="0" destOrd="0" presId="urn:microsoft.com/office/officeart/2008/layout/CaptionedPictures"/>
    <dgm:cxn modelId="{E678D65F-0B6B-4F75-8D72-C8648F55150E}" type="presParOf" srcId="{9CA71D4D-C6EC-4F0B-8F0F-EC77CF6DA37F}" destId="{98A3103C-BF1C-4E42-B719-96298440F627}" srcOrd="1" destOrd="0" presId="urn:microsoft.com/office/officeart/2008/layout/CaptionedPicture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6D2F1-AACA-4022-9434-FD201C383B8F}">
      <dsp:nvSpPr>
        <dsp:cNvPr id="0" name=""/>
        <dsp:cNvSpPr/>
      </dsp:nvSpPr>
      <dsp:spPr>
        <a:xfrm>
          <a:off x="692996" y="75654"/>
          <a:ext cx="1481845" cy="1743347"/>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92F11680-D523-4B42-8EC9-9D2521C8549B}">
      <dsp:nvSpPr>
        <dsp:cNvPr id="0" name=""/>
        <dsp:cNvSpPr/>
      </dsp:nvSpPr>
      <dsp:spPr>
        <a:xfrm>
          <a:off x="767089" y="145388"/>
          <a:ext cx="1333660" cy="113317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54EFC4-EDAF-4972-BF1E-C0DBDDF1DCDD}">
      <dsp:nvSpPr>
        <dsp:cNvPr id="0" name=""/>
        <dsp:cNvSpPr/>
      </dsp:nvSpPr>
      <dsp:spPr>
        <a:xfrm>
          <a:off x="767089" y="1278564"/>
          <a:ext cx="1333660" cy="470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NL" sz="1000" kern="1200" dirty="0"/>
            <a:t>High </a:t>
          </a:r>
          <a:r>
            <a:rPr lang="nl-NL" sz="1000" kern="1200" dirty="0" err="1"/>
            <a:t>stake</a:t>
          </a:r>
          <a:r>
            <a:rPr lang="nl-NL" sz="1000" kern="1200" dirty="0"/>
            <a:t> beslissing inrichten</a:t>
          </a:r>
        </a:p>
      </dsp:txBody>
      <dsp:txXfrm>
        <a:off x="767089" y="1278564"/>
        <a:ext cx="1333660" cy="470703"/>
      </dsp:txXfrm>
    </dsp:sp>
    <dsp:sp modelId="{0F710A33-537D-4B7C-8117-732955D5D871}">
      <dsp:nvSpPr>
        <dsp:cNvPr id="0" name=""/>
        <dsp:cNvSpPr/>
      </dsp:nvSpPr>
      <dsp:spPr>
        <a:xfrm>
          <a:off x="2470589" y="75654"/>
          <a:ext cx="1481845" cy="1743347"/>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EBDA3A0F-D7A0-4509-A7E3-373DEB4FB0AA}">
      <dsp:nvSpPr>
        <dsp:cNvPr id="0" name=""/>
        <dsp:cNvSpPr/>
      </dsp:nvSpPr>
      <dsp:spPr>
        <a:xfrm>
          <a:off x="2544228" y="110214"/>
          <a:ext cx="1333660" cy="11331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t="-9000" b="-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ED9E6A-AD85-4B8C-9412-CAE127A580DC}">
      <dsp:nvSpPr>
        <dsp:cNvPr id="0" name=""/>
        <dsp:cNvSpPr/>
      </dsp:nvSpPr>
      <dsp:spPr>
        <a:xfrm>
          <a:off x="2544682" y="1278564"/>
          <a:ext cx="1333660" cy="470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NL" sz="1000" kern="1200" dirty="0"/>
            <a:t>Samenstelling besliscommissie</a:t>
          </a:r>
        </a:p>
      </dsp:txBody>
      <dsp:txXfrm>
        <a:off x="2544682" y="1278564"/>
        <a:ext cx="1333660" cy="470703"/>
      </dsp:txXfrm>
    </dsp:sp>
    <dsp:sp modelId="{AB8DF997-2789-4270-AC3E-DE64FDDCB1EE}">
      <dsp:nvSpPr>
        <dsp:cNvPr id="0" name=""/>
        <dsp:cNvSpPr/>
      </dsp:nvSpPr>
      <dsp:spPr>
        <a:xfrm>
          <a:off x="4248182" y="75654"/>
          <a:ext cx="1481845" cy="1743347"/>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0A04853A-4374-4D98-8786-91B64C0FC0F8}">
      <dsp:nvSpPr>
        <dsp:cNvPr id="0" name=""/>
        <dsp:cNvSpPr/>
      </dsp:nvSpPr>
      <dsp:spPr>
        <a:xfrm>
          <a:off x="4322275" y="145388"/>
          <a:ext cx="1333660" cy="11331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t="-9000" b="-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BA4992-847A-4ABD-996D-6211F6CB81E7}">
      <dsp:nvSpPr>
        <dsp:cNvPr id="0" name=""/>
        <dsp:cNvSpPr/>
      </dsp:nvSpPr>
      <dsp:spPr>
        <a:xfrm>
          <a:off x="4322275" y="1278564"/>
          <a:ext cx="1333660" cy="470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NL" sz="1000" kern="1200" dirty="0"/>
            <a:t>Beoordelingsstandaard</a:t>
          </a:r>
        </a:p>
      </dsp:txBody>
      <dsp:txXfrm>
        <a:off x="4322275" y="1278564"/>
        <a:ext cx="1333660" cy="470703"/>
      </dsp:txXfrm>
    </dsp:sp>
    <dsp:sp modelId="{F033514A-836F-4A5A-BDAF-A94BF3E63E16}">
      <dsp:nvSpPr>
        <dsp:cNvPr id="0" name=""/>
        <dsp:cNvSpPr/>
      </dsp:nvSpPr>
      <dsp:spPr>
        <a:xfrm>
          <a:off x="692996" y="1967186"/>
          <a:ext cx="1481845" cy="1743347"/>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93B134C0-FACE-4036-9EB2-161C644EA227}">
      <dsp:nvSpPr>
        <dsp:cNvPr id="0" name=""/>
        <dsp:cNvSpPr/>
      </dsp:nvSpPr>
      <dsp:spPr>
        <a:xfrm>
          <a:off x="767089" y="2036920"/>
          <a:ext cx="1333660" cy="11331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t="-9000" b="-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6E886C-F682-45A4-9A94-8B22378BB598}">
      <dsp:nvSpPr>
        <dsp:cNvPr id="0" name=""/>
        <dsp:cNvSpPr/>
      </dsp:nvSpPr>
      <dsp:spPr>
        <a:xfrm>
          <a:off x="767089" y="3170095"/>
          <a:ext cx="1333660" cy="470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NL" sz="1000" kern="1200" dirty="0"/>
            <a:t>Herkansing: remediëring</a:t>
          </a:r>
        </a:p>
      </dsp:txBody>
      <dsp:txXfrm>
        <a:off x="767089" y="3170095"/>
        <a:ext cx="1333660" cy="470703"/>
      </dsp:txXfrm>
    </dsp:sp>
    <dsp:sp modelId="{A283CCCB-1B40-44DF-9DDA-0DEB3B9A121E}">
      <dsp:nvSpPr>
        <dsp:cNvPr id="0" name=""/>
        <dsp:cNvSpPr/>
      </dsp:nvSpPr>
      <dsp:spPr>
        <a:xfrm>
          <a:off x="2470589" y="1967186"/>
          <a:ext cx="1481845" cy="1743347"/>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8050148D-FC49-434E-BE6F-05B897F6C51E}">
      <dsp:nvSpPr>
        <dsp:cNvPr id="0" name=""/>
        <dsp:cNvSpPr/>
      </dsp:nvSpPr>
      <dsp:spPr>
        <a:xfrm>
          <a:off x="2544682" y="2036920"/>
          <a:ext cx="1333660" cy="1133175"/>
        </a:xfrm>
        <a:prstGeom prst="rect">
          <a:avLst/>
        </a:prstGeom>
        <a:blipFill>
          <a:blip xmlns:r="http://schemas.openxmlformats.org/officeDocument/2006/relationships" r:embed="rId9">
            <a:extLst>
              <a:ext uri="{96DAC541-7B7A-43D3-8B79-37D633B846F1}">
                <asvg:svgBlip xmlns:asvg="http://schemas.microsoft.com/office/drawing/2016/SVG/main" xmlns="" r:embed="rId10"/>
              </a:ext>
            </a:extLst>
          </a:blip>
          <a:srcRect/>
          <a:stretch>
            <a:fillRect t="-9000" b="-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9D5BCE-E675-42B1-B90F-3DE2D782E05C}">
      <dsp:nvSpPr>
        <dsp:cNvPr id="0" name=""/>
        <dsp:cNvSpPr/>
      </dsp:nvSpPr>
      <dsp:spPr>
        <a:xfrm>
          <a:off x="2544682" y="3170095"/>
          <a:ext cx="1333660" cy="470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NL" sz="1000" kern="1200" dirty="0"/>
            <a:t>Portfolio (toetsinstrument)</a:t>
          </a:r>
        </a:p>
      </dsp:txBody>
      <dsp:txXfrm>
        <a:off x="2544682" y="3170095"/>
        <a:ext cx="1333660" cy="470703"/>
      </dsp:txXfrm>
    </dsp:sp>
    <dsp:sp modelId="{F358B7EC-DE32-41E7-AB43-4B095B95473B}">
      <dsp:nvSpPr>
        <dsp:cNvPr id="0" name=""/>
        <dsp:cNvSpPr/>
      </dsp:nvSpPr>
      <dsp:spPr>
        <a:xfrm>
          <a:off x="4248182" y="1967186"/>
          <a:ext cx="1481845" cy="1743347"/>
        </a:xfrm>
        <a:prstGeom prst="rect">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240E3542-AB51-4CA8-9100-8EB0491C51BE}">
      <dsp:nvSpPr>
        <dsp:cNvPr id="0" name=""/>
        <dsp:cNvSpPr/>
      </dsp:nvSpPr>
      <dsp:spPr>
        <a:xfrm>
          <a:off x="4322275" y="2036920"/>
          <a:ext cx="1333660" cy="1133175"/>
        </a:xfrm>
        <a:prstGeom prst="rect">
          <a:avLst/>
        </a:prstGeom>
        <a:blipFill>
          <a:blip xmlns:r="http://schemas.openxmlformats.org/officeDocument/2006/relationships" r:embed="rId11">
            <a:extLst>
              <a:ext uri="{96DAC541-7B7A-43D3-8B79-37D633B846F1}">
                <asvg:svgBlip xmlns:asvg="http://schemas.microsoft.com/office/drawing/2016/SVG/main" xmlns="" r:embed="rId12"/>
              </a:ext>
            </a:extLst>
          </a:blip>
          <a:srcRect/>
          <a:stretch>
            <a:fillRect t="-9000" b="-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A3103C-BF1C-4E42-B719-96298440F627}">
      <dsp:nvSpPr>
        <dsp:cNvPr id="0" name=""/>
        <dsp:cNvSpPr/>
      </dsp:nvSpPr>
      <dsp:spPr>
        <a:xfrm>
          <a:off x="4322275" y="3170095"/>
          <a:ext cx="1333660" cy="470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NL" sz="1000" kern="1200" dirty="0"/>
            <a:t>Beslisprocedure: werkproces</a:t>
          </a:r>
        </a:p>
      </dsp:txBody>
      <dsp:txXfrm>
        <a:off x="4322275" y="3170095"/>
        <a:ext cx="1333660" cy="470703"/>
      </dsp:txXfrm>
    </dsp:sp>
  </dsp:spTree>
</dsp:drawing>
</file>

<file path=ppt/diagrams/layout1.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2992320-5D5E-4F4D-94E4-B8883491903E}" type="datetimeFigureOut">
              <a:rPr lang="nl-NL" smtClean="0"/>
              <a:t>7-6-2022</a:t>
            </a:fld>
            <a:endParaRPr lang="nl-NL"/>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BAAA3FE-E87F-47BC-8C0E-98976BE924AD}" type="slidenum">
              <a:rPr lang="nl-NL" smtClean="0"/>
              <a:t>‹nr.›</a:t>
            </a:fld>
            <a:endParaRPr lang="nl-NL"/>
          </a:p>
        </p:txBody>
      </p:sp>
    </p:spTree>
    <p:extLst>
      <p:ext uri="{BB962C8B-B14F-4D97-AF65-F5344CB8AC3E}">
        <p14:creationId xmlns:p14="http://schemas.microsoft.com/office/powerpoint/2010/main" val="3628226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BAAA3FE-E87F-47BC-8C0E-98976BE924AD}" type="slidenum">
              <a:rPr lang="nl-NL" smtClean="0"/>
              <a:t>2</a:t>
            </a:fld>
            <a:endParaRPr lang="nl-NL"/>
          </a:p>
        </p:txBody>
      </p:sp>
    </p:spTree>
    <p:extLst>
      <p:ext uri="{BB962C8B-B14F-4D97-AF65-F5344CB8AC3E}">
        <p14:creationId xmlns:p14="http://schemas.microsoft.com/office/powerpoint/2010/main" val="828981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BBAAA3FE-E87F-47BC-8C0E-98976BE924AD}" type="slidenum">
              <a:rPr lang="nl-NL" smtClean="0"/>
              <a:t>6</a:t>
            </a:fld>
            <a:endParaRPr lang="nl-NL"/>
          </a:p>
        </p:txBody>
      </p:sp>
    </p:spTree>
    <p:extLst>
      <p:ext uri="{BB962C8B-B14F-4D97-AF65-F5344CB8AC3E}">
        <p14:creationId xmlns:p14="http://schemas.microsoft.com/office/powerpoint/2010/main" val="669512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nl-NL" dirty="0"/>
              <a:t>ad.2 Ontvankelijkheid (voorbeeld)</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Student levert het digitale bewijsdossier met datapunten in met een verklaring dat het dossier: </a:t>
            </a:r>
          </a:p>
          <a:p>
            <a:pPr marL="342900" lvl="0" indent="-342900">
              <a:lnSpc>
                <a:spcPct val="115000"/>
              </a:lnSpc>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Compleet is </a:t>
            </a:r>
          </a:p>
          <a:p>
            <a:pPr marL="342900" lvl="0" indent="-342900">
              <a:lnSpc>
                <a:spcPct val="115000"/>
              </a:lnSpc>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Bewijsmateriaal authentiek en actueel is en relevant is (bij zelfgekozen datapunt)</a:t>
            </a:r>
          </a:p>
          <a:p>
            <a:pPr marL="342900" lvl="0" indent="-342900">
              <a:lnSpc>
                <a:spcPct val="115000"/>
              </a:lnSpc>
              <a:spcAft>
                <a:spcPts val="800"/>
              </a:spcAft>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a:t>
            </a:r>
            <a:endParaRPr lang="nl-NL" dirty="0"/>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Digitale check: niet compleet, dan kan het niet worden ingeleverd (geblokkeerd)</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Bij kleine aanvullingen/aanpassingen vragen we studenten aan te vullen binnen de nakijkperiode (vermijden van bureaucratische processen) </a:t>
            </a:r>
          </a:p>
          <a:p>
            <a:r>
              <a:rPr lang="nl-NL" sz="1800" dirty="0">
                <a:effectLst/>
                <a:latin typeface="Calibri" panose="020F0502020204030204" pitchFamily="34" charset="0"/>
                <a:ea typeface="Calibri" panose="020F0502020204030204" pitchFamily="34" charset="0"/>
                <a:cs typeface="Arial" panose="020B0604020202020204" pitchFamily="34" charset="0"/>
              </a:rPr>
              <a:t>Bij grote aanpassingen: teruggeven aan student met nieuwe deadline voor de betreffende ronde? Of bij volgende ronde volgend blok nakijkperiode) beoordelen</a:t>
            </a:r>
          </a:p>
          <a:p>
            <a:endParaRPr lang="nl-NL" sz="1800" dirty="0">
              <a:effectLst/>
              <a:latin typeface="Calibri" panose="020F0502020204030204" pitchFamily="34" charset="0"/>
              <a:cs typeface="Arial" panose="020B0604020202020204" pitchFamily="34" charset="0"/>
            </a:endParaRPr>
          </a:p>
          <a:p>
            <a:pPr>
              <a:lnSpc>
                <a:spcPct val="115000"/>
              </a:lnSpc>
              <a:spcAft>
                <a:spcPts val="800"/>
              </a:spcAft>
            </a:pPr>
            <a:r>
              <a:rPr lang="nl-NL" sz="1800" dirty="0">
                <a:effectLst/>
                <a:latin typeface="Calibri" panose="020F0502020204030204" pitchFamily="34" charset="0"/>
                <a:cs typeface="Arial" panose="020B0604020202020204" pitchFamily="34" charset="0"/>
              </a:rPr>
              <a:t>Ad.3 </a:t>
            </a:r>
            <a:r>
              <a:rPr lang="nl-NL" sz="1800" dirty="0">
                <a:effectLst/>
                <a:latin typeface="Calibri" panose="020F0502020204030204" pitchFamily="34" charset="0"/>
                <a:ea typeface="Calibri" panose="020F0502020204030204" pitchFamily="34" charset="0"/>
                <a:cs typeface="Arial" panose="020B0604020202020204" pitchFamily="34" charset="0"/>
              </a:rPr>
              <a:t> Voorbeeld werkvolgorde bij lezen dossier</a:t>
            </a:r>
          </a:p>
          <a:p>
            <a:pPr marL="342900" lvl="0" indent="-342900">
              <a:lnSpc>
                <a:spcPct val="115000"/>
              </a:lnSpc>
              <a:buClr>
                <a:srgbClr val="000000"/>
              </a:buClr>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Start bij de reflecties van de student:</a:t>
            </a:r>
          </a:p>
          <a:p>
            <a:pPr marL="342900" lvl="0" indent="-342900">
              <a:lnSpc>
                <a:spcPct val="115000"/>
              </a:lnSpc>
              <a:spcAft>
                <a:spcPts val="800"/>
              </a:spcAft>
              <a:buClr>
                <a:srgbClr val="000000"/>
              </a:buClr>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Lees eerst de informatie bij ‘Balans opmaken’, het ontwikkelgesprek en de zelfanalyse bij het datapunt gericht op kennisontwikkeling </a:t>
            </a:r>
          </a:p>
          <a:p>
            <a:pPr marL="342900" lvl="0" indent="-342900">
              <a:lnSpc>
                <a:spcPct val="115000"/>
              </a:lnSpc>
              <a:spcAft>
                <a:spcPts val="800"/>
              </a:spcAft>
              <a:buClr>
                <a:srgbClr val="000000"/>
              </a:buClr>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Lees de expertfeedback bij de datapunten van performances, producten, stages én de verantwoordingen van de student</a:t>
            </a:r>
          </a:p>
          <a:p>
            <a:pPr marL="342900" lvl="0" indent="-342900">
              <a:lnSpc>
                <a:spcPct val="115000"/>
              </a:lnSpc>
              <a:spcAft>
                <a:spcPts val="800"/>
              </a:spcAft>
              <a:buClr>
                <a:srgbClr val="000000"/>
              </a:buClr>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Geeft de expertfeedback onvoldoende informatie, neem contact op met de desbetreffende collega</a:t>
            </a:r>
          </a:p>
          <a:p>
            <a:pPr marL="342900" lvl="0" indent="-342900">
              <a:lnSpc>
                <a:spcPct val="115000"/>
              </a:lnSpc>
              <a:spcAft>
                <a:spcPts val="800"/>
              </a:spcAft>
              <a:buClr>
                <a:srgbClr val="000000"/>
              </a:buClr>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Indien nodig kijk naar onderliggend bewijs (product/performance) </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Wat voor beeld komt er boven? Is de expertfeedback consistent met de reflectie van de student?</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Ad. 5</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BC accordeert positieve en negatieve beoordelingen waarover consensus bestaat.</a:t>
            </a:r>
          </a:p>
          <a:p>
            <a:pPr marL="342900" lvl="0" indent="-342900">
              <a:lnSpc>
                <a:spcPct val="115000"/>
              </a:lnSpc>
              <a:buFont typeface="Calibri" panose="020F0502020204030204" pitchFamily="34" charset="0"/>
              <a:buChar char="-"/>
            </a:pPr>
            <a:r>
              <a:rPr lang="nl-NL" sz="1800" dirty="0">
                <a:effectLst/>
                <a:latin typeface="Calibri" panose="020F0502020204030204" pitchFamily="34" charset="0"/>
                <a:ea typeface="Calibri" panose="020F0502020204030204" pitchFamily="34" charset="0"/>
                <a:cs typeface="Arial" panose="020B0604020202020204" pitchFamily="34" charset="0"/>
              </a:rPr>
              <a:t>Het dossier wordt slechts besproken in vergadering BC als er sprake is van: </a:t>
            </a:r>
          </a:p>
          <a:p>
            <a:pPr marL="342900" lvl="0" indent="-342900">
              <a:lnSpc>
                <a:spcPct val="115000"/>
              </a:lnSpc>
              <a:buFont typeface="Calibri" panose="020F0502020204030204" pitchFamily="34" charset="0"/>
              <a:buChar char="-"/>
            </a:pPr>
            <a:r>
              <a:rPr lang="nl-NL" sz="1800" dirty="0">
                <a:effectLst/>
                <a:latin typeface="Calibri" panose="020F0502020204030204" pitchFamily="34" charset="0"/>
                <a:ea typeface="Calibri" panose="020F0502020204030204" pitchFamily="34" charset="0"/>
                <a:cs typeface="Arial" panose="020B0604020202020204" pitchFamily="34" charset="0"/>
              </a:rPr>
              <a:t>Twijfel over zak/slaag beslissing </a:t>
            </a:r>
          </a:p>
          <a:p>
            <a:pPr marL="342900" lvl="0" indent="-342900">
              <a:lnSpc>
                <a:spcPct val="115000"/>
              </a:lnSpc>
              <a:buFont typeface="Calibri" panose="020F0502020204030204" pitchFamily="34" charset="0"/>
              <a:buChar char="-"/>
            </a:pPr>
            <a:r>
              <a:rPr lang="nl-NL" sz="1800" dirty="0">
                <a:effectLst/>
                <a:latin typeface="Calibri" panose="020F0502020204030204" pitchFamily="34" charset="0"/>
                <a:ea typeface="Calibri" panose="020F0502020204030204" pitchFamily="34" charset="0"/>
                <a:cs typeface="Arial" panose="020B0604020202020204" pitchFamily="34" charset="0"/>
              </a:rPr>
              <a:t>Indien er geen beoordelaarsovereenstemming tussen de twee assessoren is</a:t>
            </a:r>
          </a:p>
          <a:p>
            <a:pPr marL="342900" lvl="0" indent="-342900">
              <a:lnSpc>
                <a:spcPct val="115000"/>
              </a:lnSpc>
              <a:spcAft>
                <a:spcPts val="800"/>
              </a:spcAft>
              <a:buFont typeface="Calibri" panose="020F0502020204030204" pitchFamily="34" charset="0"/>
              <a:buChar char="-"/>
            </a:pPr>
            <a:r>
              <a:rPr lang="nl-NL" sz="1800" dirty="0">
                <a:effectLst/>
                <a:latin typeface="Calibri" panose="020F0502020204030204" pitchFamily="34" charset="0"/>
                <a:ea typeface="Calibri" panose="020F0502020204030204" pitchFamily="34" charset="0"/>
                <a:cs typeface="Arial" panose="020B0604020202020204" pitchFamily="34" charset="0"/>
              </a:rPr>
              <a:t>Bij een dossier met bijzondere kenmerken, bijvoorbeeld een dossier die als best </a:t>
            </a:r>
            <a:r>
              <a:rPr lang="nl-NL" sz="1800" dirty="0" err="1">
                <a:effectLst/>
                <a:latin typeface="Calibri" panose="020F0502020204030204" pitchFamily="34" charset="0"/>
                <a:ea typeface="Calibri" panose="020F0502020204030204" pitchFamily="34" charset="0"/>
                <a:cs typeface="Arial" panose="020B0604020202020204" pitchFamily="34" charset="0"/>
              </a:rPr>
              <a:t>practice</a:t>
            </a:r>
            <a:r>
              <a:rPr lang="nl-NL" sz="1800" dirty="0">
                <a:effectLst/>
                <a:latin typeface="Calibri" panose="020F0502020204030204" pitchFamily="34" charset="0"/>
                <a:ea typeface="Calibri" panose="020F0502020204030204" pitchFamily="34" charset="0"/>
                <a:cs typeface="Arial" panose="020B0604020202020204" pitchFamily="34" charset="0"/>
              </a:rPr>
              <a:t> aangemerkt kan worden en waaruit succesfactoren gehaald kunnen worden (i.v.m. </a:t>
            </a:r>
            <a:r>
              <a:rPr lang="nl-NL" sz="1800" dirty="0" err="1">
                <a:effectLst/>
                <a:latin typeface="Calibri" panose="020F0502020204030204" pitchFamily="34" charset="0"/>
                <a:ea typeface="Calibri" panose="020F0502020204030204" pitchFamily="34" charset="0"/>
                <a:cs typeface="Arial" panose="020B0604020202020204" pitchFamily="34" charset="0"/>
              </a:rPr>
              <a:t>doorontwikkelen</a:t>
            </a:r>
            <a:r>
              <a:rPr lang="nl-NL" sz="1800" dirty="0">
                <a:effectLst/>
                <a:latin typeface="Calibri" panose="020F0502020204030204" pitchFamily="34" charset="0"/>
                <a:ea typeface="Calibri" panose="020F050202020403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Calibri" panose="020F0502020204030204" pitchFamily="34" charset="0"/>
                <a:ea typeface="Calibri" panose="020F0502020204030204" pitchFamily="34" charset="0"/>
                <a:cs typeface="Arial" panose="020B0604020202020204" pitchFamily="34" charset="0"/>
              </a:rPr>
              <a:t>De BC kan om moverende redenen er toe besluiten om aanvullende informatie te verkrijgen via een assessmentgesprek met de kandidaat. (</a:t>
            </a:r>
            <a:r>
              <a:rPr lang="nl-NL" sz="1800" i="1" dirty="0">
                <a:effectLst/>
                <a:latin typeface="Calibri" panose="020F0502020204030204" pitchFamily="34" charset="0"/>
                <a:ea typeface="Calibri" panose="020F0502020204030204" pitchFamily="34" charset="0"/>
                <a:cs typeface="Arial" panose="020B0604020202020204" pitchFamily="34" charset="0"/>
              </a:rPr>
              <a:t>procedure beschrijven</a:t>
            </a:r>
            <a:r>
              <a:rPr lang="nl-NL" sz="1800" dirty="0">
                <a:effectLst/>
                <a:latin typeface="Calibri" panose="020F0502020204030204" pitchFamily="34" charset="0"/>
                <a:ea typeface="Calibri" panose="020F0502020204030204" pitchFamily="34" charset="0"/>
                <a:cs typeface="Arial" panose="020B0604020202020204" pitchFamily="34" charset="0"/>
              </a:rPr>
              <a:t>)</a:t>
            </a:r>
          </a:p>
          <a:p>
            <a:endParaRPr lang="nl-NL" dirty="0"/>
          </a:p>
        </p:txBody>
      </p:sp>
      <p:sp>
        <p:nvSpPr>
          <p:cNvPr id="4" name="Slide Number Placeholder 3"/>
          <p:cNvSpPr>
            <a:spLocks noGrp="1"/>
          </p:cNvSpPr>
          <p:nvPr>
            <p:ph type="sldNum" sz="quarter" idx="5"/>
          </p:nvPr>
        </p:nvSpPr>
        <p:spPr/>
        <p:txBody>
          <a:bodyPr/>
          <a:lstStyle/>
          <a:p>
            <a:fld id="{BBAAA3FE-E87F-47BC-8C0E-98976BE924AD}" type="slidenum">
              <a:rPr lang="nl-NL" smtClean="0"/>
              <a:t>20</a:t>
            </a:fld>
            <a:endParaRPr lang="nl-NL"/>
          </a:p>
        </p:txBody>
      </p:sp>
    </p:spTree>
    <p:extLst>
      <p:ext uri="{BB962C8B-B14F-4D97-AF65-F5344CB8AC3E}">
        <p14:creationId xmlns:p14="http://schemas.microsoft.com/office/powerpoint/2010/main" val="1774980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nl-NL" dirty="0"/>
              <a:t>ad.2 Ontvankelijkheid (voorbeeld)</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Student levert het digitale bewijsdossier met datapunten in met een verklaring dat het dossier: </a:t>
            </a:r>
          </a:p>
          <a:p>
            <a:pPr marL="342900" lvl="0" indent="-342900">
              <a:lnSpc>
                <a:spcPct val="115000"/>
              </a:lnSpc>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Compleet is </a:t>
            </a:r>
          </a:p>
          <a:p>
            <a:pPr marL="342900" lvl="0" indent="-342900">
              <a:lnSpc>
                <a:spcPct val="115000"/>
              </a:lnSpc>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Bewijsmateriaal authentiek en actueel is en relevant is (bij zelfgekozen datapunt)</a:t>
            </a:r>
          </a:p>
          <a:p>
            <a:pPr marL="342900" lvl="0" indent="-342900">
              <a:lnSpc>
                <a:spcPct val="115000"/>
              </a:lnSpc>
              <a:spcAft>
                <a:spcPts val="800"/>
              </a:spcAft>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a:t>
            </a:r>
            <a:endParaRPr lang="nl-NL" dirty="0"/>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Digitale check is start: niet compleet, dan kan het niet worden ingeleverd</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In jaar-1 een controle-check door een medestudent (om in te slijpen)? Koppeling leggen met beroepshouding; volledige rapportages opleveren </a:t>
            </a:r>
          </a:p>
          <a:p>
            <a:pPr>
              <a:lnSpc>
                <a:spcPct val="115000"/>
              </a:lnSpc>
              <a:spcAft>
                <a:spcPts val="800"/>
              </a:spcAft>
            </a:pPr>
            <a:endParaRPr lang="nl-NL"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Bij niet ontvankelijk:</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Bij kleine aanvullingen/aanpassingen vragen we studenten aan te vullen binnen de nakijkperiode (mijden van bureaucratische processen) </a:t>
            </a:r>
          </a:p>
          <a:p>
            <a:r>
              <a:rPr lang="nl-NL" sz="1800" dirty="0">
                <a:effectLst/>
                <a:latin typeface="Calibri" panose="020F0502020204030204" pitchFamily="34" charset="0"/>
                <a:ea typeface="Calibri" panose="020F0502020204030204" pitchFamily="34" charset="0"/>
                <a:cs typeface="Arial" panose="020B0604020202020204" pitchFamily="34" charset="0"/>
              </a:rPr>
              <a:t>Bij grote aanpassingen: teruggeven aan student met nieuwe deadline voor de betreffende ronde? Of bij volgende ronde volgend blok nakijkperiode) beoordelen</a:t>
            </a:r>
          </a:p>
          <a:p>
            <a:endParaRPr lang="nl-NL" sz="1800" dirty="0">
              <a:effectLst/>
              <a:latin typeface="Calibri" panose="020F0502020204030204" pitchFamily="34" charset="0"/>
              <a:cs typeface="Arial" panose="020B0604020202020204" pitchFamily="34" charset="0"/>
            </a:endParaRPr>
          </a:p>
          <a:p>
            <a:pPr>
              <a:lnSpc>
                <a:spcPct val="115000"/>
              </a:lnSpc>
              <a:spcAft>
                <a:spcPts val="800"/>
              </a:spcAft>
            </a:pPr>
            <a:r>
              <a:rPr lang="nl-NL" sz="1800" dirty="0">
                <a:effectLst/>
                <a:latin typeface="Calibri" panose="020F0502020204030204" pitchFamily="34" charset="0"/>
                <a:cs typeface="Arial" panose="020B0604020202020204" pitchFamily="34" charset="0"/>
              </a:rPr>
              <a:t>Ad.3 </a:t>
            </a:r>
            <a:r>
              <a:rPr lang="nl-NL" sz="1800" dirty="0">
                <a:effectLst/>
                <a:latin typeface="Calibri" panose="020F0502020204030204" pitchFamily="34" charset="0"/>
                <a:ea typeface="Calibri" panose="020F0502020204030204" pitchFamily="34" charset="0"/>
                <a:cs typeface="Arial" panose="020B0604020202020204" pitchFamily="34" charset="0"/>
              </a:rPr>
              <a:t> Voorbeeld werkvolgorde bij lezen dossier</a:t>
            </a:r>
          </a:p>
          <a:p>
            <a:pPr marL="342900" lvl="0" indent="-342900">
              <a:lnSpc>
                <a:spcPct val="115000"/>
              </a:lnSpc>
              <a:buClr>
                <a:srgbClr val="000000"/>
              </a:buClr>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Start bij de reflecties van de student:</a:t>
            </a:r>
          </a:p>
          <a:p>
            <a:pPr marL="342900" lvl="0" indent="-342900">
              <a:lnSpc>
                <a:spcPct val="115000"/>
              </a:lnSpc>
              <a:spcAft>
                <a:spcPts val="800"/>
              </a:spcAft>
              <a:buClr>
                <a:srgbClr val="000000"/>
              </a:buClr>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Lees eerst de informatie bij ‘Balans opmaken’, het ontwikkelgesprek en de zelfanalyse bij het datapunt gericht op kennisontwikkeling </a:t>
            </a:r>
          </a:p>
          <a:p>
            <a:pPr marL="342900" lvl="0" indent="-342900">
              <a:lnSpc>
                <a:spcPct val="115000"/>
              </a:lnSpc>
              <a:spcAft>
                <a:spcPts val="800"/>
              </a:spcAft>
              <a:buClr>
                <a:srgbClr val="000000"/>
              </a:buClr>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Lees de expertfeedback bij de datapunten van performances, producten, stages én de verantwoordingen van de student</a:t>
            </a:r>
          </a:p>
          <a:p>
            <a:pPr marL="342900" lvl="0" indent="-342900">
              <a:lnSpc>
                <a:spcPct val="115000"/>
              </a:lnSpc>
              <a:spcAft>
                <a:spcPts val="800"/>
              </a:spcAft>
              <a:buClr>
                <a:srgbClr val="000000"/>
              </a:buClr>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Geeft de expertfeedback onvoldoende informatie, neem contact op met de desbetreffende collega</a:t>
            </a:r>
          </a:p>
          <a:p>
            <a:pPr marL="342900" lvl="0" indent="-342900">
              <a:lnSpc>
                <a:spcPct val="115000"/>
              </a:lnSpc>
              <a:spcAft>
                <a:spcPts val="800"/>
              </a:spcAft>
              <a:buClr>
                <a:srgbClr val="000000"/>
              </a:buClr>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Indien nodig kijk naar onderliggend bewijs (product/performance) </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Wat voor beeld komt er boven? Is de expertfeedback consistent met de reflectie van de student?</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Ad. 8</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BC stelt beoordelingen vast</a:t>
            </a:r>
          </a:p>
          <a:p>
            <a:pPr marL="342900" lvl="0" indent="-342900">
              <a:lnSpc>
                <a:spcPct val="115000"/>
              </a:lnSpc>
              <a:buFont typeface="Calibri" panose="020F0502020204030204" pitchFamily="34" charset="0"/>
              <a:buChar char="-"/>
            </a:pPr>
            <a:r>
              <a:rPr lang="nl-NL" sz="1800" dirty="0">
                <a:effectLst/>
                <a:latin typeface="Calibri" panose="020F0502020204030204" pitchFamily="34" charset="0"/>
                <a:ea typeface="Calibri" panose="020F0502020204030204" pitchFamily="34" charset="0"/>
                <a:cs typeface="Arial" panose="020B0604020202020204" pitchFamily="34" charset="0"/>
              </a:rPr>
              <a:t>accordeert positieve en negatieve beoordelingen waarover consensus bestaat.</a:t>
            </a:r>
          </a:p>
          <a:p>
            <a:pPr marL="342900" lvl="0" indent="-342900">
              <a:lnSpc>
                <a:spcPct val="115000"/>
              </a:lnSpc>
              <a:buFont typeface="Calibri" panose="020F0502020204030204" pitchFamily="34" charset="0"/>
              <a:buChar char="-"/>
            </a:pPr>
            <a:r>
              <a:rPr lang="nl-NL" sz="1800" dirty="0">
                <a:effectLst/>
                <a:latin typeface="Calibri" panose="020F0502020204030204" pitchFamily="34" charset="0"/>
                <a:ea typeface="Calibri" panose="020F0502020204030204" pitchFamily="34" charset="0"/>
                <a:cs typeface="Arial" panose="020B0604020202020204" pitchFamily="34" charset="0"/>
              </a:rPr>
              <a:t>Bespreekt dossiers als er sprake is van: </a:t>
            </a:r>
          </a:p>
          <a:p>
            <a:pPr marL="800100" lvl="1" indent="-342900">
              <a:lnSpc>
                <a:spcPct val="115000"/>
              </a:lnSpc>
              <a:buFont typeface="Wingdings" panose="05000000000000000000" pitchFamily="2" charset="2"/>
              <a:buChar char=""/>
            </a:pPr>
            <a:r>
              <a:rPr lang="nl-NL" sz="1800" dirty="0">
                <a:effectLst/>
                <a:latin typeface="Calibri" panose="020F0502020204030204" pitchFamily="34" charset="0"/>
                <a:ea typeface="Calibri" panose="020F0502020204030204" pitchFamily="34" charset="0"/>
                <a:cs typeface="Arial" panose="020B0604020202020204" pitchFamily="34" charset="0"/>
              </a:rPr>
              <a:t>Twijfel over zak/slaag beslissing </a:t>
            </a:r>
          </a:p>
          <a:p>
            <a:pPr marL="800100" lvl="1" indent="-342900">
              <a:lnSpc>
                <a:spcPct val="115000"/>
              </a:lnSpc>
              <a:buFont typeface="Wingdings" panose="05000000000000000000" pitchFamily="2" charset="2"/>
              <a:buChar char=""/>
            </a:pPr>
            <a:r>
              <a:rPr lang="nl-NL" sz="1800" dirty="0">
                <a:effectLst/>
                <a:latin typeface="Calibri" panose="020F0502020204030204" pitchFamily="34" charset="0"/>
                <a:ea typeface="Calibri" panose="020F0502020204030204" pitchFamily="34" charset="0"/>
                <a:cs typeface="Arial" panose="020B0604020202020204" pitchFamily="34" charset="0"/>
              </a:rPr>
              <a:t>Indien er geen beoordelaarsovereenstemming tussen de twee assessoren is</a:t>
            </a:r>
          </a:p>
          <a:p>
            <a:pPr marL="800100" lvl="1" indent="-342900">
              <a:lnSpc>
                <a:spcPct val="115000"/>
              </a:lnSpc>
              <a:spcAft>
                <a:spcPts val="800"/>
              </a:spcAft>
              <a:buFont typeface="Wingdings" panose="05000000000000000000" pitchFamily="2" charset="2"/>
              <a:buChar char=""/>
            </a:pPr>
            <a:r>
              <a:rPr lang="nl-NL" sz="1800" dirty="0">
                <a:effectLst/>
                <a:latin typeface="Calibri" panose="020F0502020204030204" pitchFamily="34" charset="0"/>
                <a:ea typeface="Calibri" panose="020F0502020204030204" pitchFamily="34" charset="0"/>
                <a:cs typeface="Arial" panose="020B0604020202020204" pitchFamily="34" charset="0"/>
              </a:rPr>
              <a:t>Bij een dossier met bijzondere kenmerken, bijvoorbeeld een dossier die als best </a:t>
            </a:r>
            <a:r>
              <a:rPr lang="nl-NL" sz="1800" dirty="0" err="1">
                <a:effectLst/>
                <a:latin typeface="Calibri" panose="020F0502020204030204" pitchFamily="34" charset="0"/>
                <a:ea typeface="Calibri" panose="020F0502020204030204" pitchFamily="34" charset="0"/>
                <a:cs typeface="Arial" panose="020B0604020202020204" pitchFamily="34" charset="0"/>
              </a:rPr>
              <a:t>practice</a:t>
            </a:r>
            <a:r>
              <a:rPr lang="nl-NL" sz="1800" dirty="0">
                <a:effectLst/>
                <a:latin typeface="Calibri" panose="020F0502020204030204" pitchFamily="34" charset="0"/>
                <a:ea typeface="Calibri" panose="020F0502020204030204" pitchFamily="34" charset="0"/>
                <a:cs typeface="Arial" panose="020B0604020202020204" pitchFamily="34" charset="0"/>
              </a:rPr>
              <a:t> aangemerkt kan worden en waaruit succesfactoren gehaald kunnen worden (i.v.m. </a:t>
            </a:r>
            <a:r>
              <a:rPr lang="nl-NL" sz="1800" dirty="0" err="1">
                <a:effectLst/>
                <a:latin typeface="Calibri" panose="020F0502020204030204" pitchFamily="34" charset="0"/>
                <a:ea typeface="Calibri" panose="020F0502020204030204" pitchFamily="34" charset="0"/>
                <a:cs typeface="Arial" panose="020B0604020202020204" pitchFamily="34" charset="0"/>
              </a:rPr>
              <a:t>doorontwikkelen</a:t>
            </a:r>
            <a:r>
              <a:rPr lang="nl-NL" sz="18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De BC kan om moverende redenen er toe besluiten om aanvullende informatie te verkrijgen via een assessmentgesprek met de kandidaat. (</a:t>
            </a:r>
            <a:r>
              <a:rPr lang="nl-NL" sz="1800" i="1" dirty="0">
                <a:effectLst/>
                <a:latin typeface="Calibri" panose="020F0502020204030204" pitchFamily="34" charset="0"/>
                <a:ea typeface="Calibri" panose="020F0502020204030204" pitchFamily="34" charset="0"/>
                <a:cs typeface="Arial" panose="020B0604020202020204" pitchFamily="34" charset="0"/>
              </a:rPr>
              <a:t>procedure beschrijven</a:t>
            </a:r>
            <a:r>
              <a:rPr lang="nl-NL" sz="1800" dirty="0">
                <a:effectLst/>
                <a:latin typeface="Calibri" panose="020F0502020204030204" pitchFamily="34" charset="0"/>
                <a:ea typeface="Calibri" panose="020F0502020204030204" pitchFamily="34" charset="0"/>
                <a:cs typeface="Arial" panose="020B0604020202020204" pitchFamily="34" charset="0"/>
              </a:rPr>
              <a:t>)</a:t>
            </a:r>
          </a:p>
          <a:p>
            <a:pPr>
              <a:lnSpc>
                <a:spcPct val="115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 </a:t>
            </a:r>
          </a:p>
          <a:p>
            <a:endParaRPr lang="nl-NL" dirty="0"/>
          </a:p>
        </p:txBody>
      </p:sp>
      <p:sp>
        <p:nvSpPr>
          <p:cNvPr id="4" name="Slide Number Placeholder 3"/>
          <p:cNvSpPr>
            <a:spLocks noGrp="1"/>
          </p:cNvSpPr>
          <p:nvPr>
            <p:ph type="sldNum" sz="quarter" idx="5"/>
          </p:nvPr>
        </p:nvSpPr>
        <p:spPr/>
        <p:txBody>
          <a:bodyPr/>
          <a:lstStyle/>
          <a:p>
            <a:fld id="{BBAAA3FE-E87F-47BC-8C0E-98976BE924AD}" type="slidenum">
              <a:rPr lang="nl-NL" smtClean="0"/>
              <a:t>21</a:t>
            </a:fld>
            <a:endParaRPr lang="nl-NL"/>
          </a:p>
        </p:txBody>
      </p:sp>
    </p:spTree>
    <p:extLst>
      <p:ext uri="{BB962C8B-B14F-4D97-AF65-F5344CB8AC3E}">
        <p14:creationId xmlns:p14="http://schemas.microsoft.com/office/powerpoint/2010/main" val="3051496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D1F80FA-71B7-47FE-ACE3-889A00E8474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xmlns="" id="{4B95E7E1-1C83-4687-BFE1-28C7C323AB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xmlns="" id="{615A285E-8106-4BA7-AC2C-FA896777CE8E}"/>
              </a:ext>
            </a:extLst>
          </p:cNvPr>
          <p:cNvSpPr>
            <a:spLocks noGrp="1"/>
          </p:cNvSpPr>
          <p:nvPr>
            <p:ph type="dt" sz="half" idx="10"/>
          </p:nvPr>
        </p:nvSpPr>
        <p:spPr/>
        <p:txBody>
          <a:bodyPr/>
          <a:lstStyle/>
          <a:p>
            <a:fld id="{ABA95879-3BE7-4B99-ACA0-BD0EE4A3252B}" type="datetimeFigureOut">
              <a:rPr lang="nl-NL" smtClean="0"/>
              <a:t>7-6-2022</a:t>
            </a:fld>
            <a:endParaRPr lang="nl-NL"/>
          </a:p>
        </p:txBody>
      </p:sp>
      <p:sp>
        <p:nvSpPr>
          <p:cNvPr id="5" name="Tijdelijke aanduiding voor voettekst 4">
            <a:extLst>
              <a:ext uri="{FF2B5EF4-FFF2-40B4-BE49-F238E27FC236}">
                <a16:creationId xmlns:a16="http://schemas.microsoft.com/office/drawing/2014/main" xmlns="" id="{5F8AF640-66AF-411E-B3B2-CDDC7CCCBC8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C0F33753-7066-4301-93B3-C65D10BC9674}"/>
              </a:ext>
            </a:extLst>
          </p:cNvPr>
          <p:cNvSpPr>
            <a:spLocks noGrp="1"/>
          </p:cNvSpPr>
          <p:nvPr>
            <p:ph type="sldNum" sz="quarter" idx="12"/>
          </p:nvPr>
        </p:nvSpPr>
        <p:spPr/>
        <p:txBody>
          <a:bodyPr/>
          <a:lstStyle/>
          <a:p>
            <a:fld id="{4DE9B684-6D54-476A-A7D2-8D040E71662F}" type="slidenum">
              <a:rPr lang="nl-NL" smtClean="0"/>
              <a:t>‹nr.›</a:t>
            </a:fld>
            <a:endParaRPr lang="nl-NL"/>
          </a:p>
        </p:txBody>
      </p:sp>
    </p:spTree>
    <p:extLst>
      <p:ext uri="{BB962C8B-B14F-4D97-AF65-F5344CB8AC3E}">
        <p14:creationId xmlns:p14="http://schemas.microsoft.com/office/powerpoint/2010/main" val="325547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5A07B69-9992-4379-AEFD-BCDDC86C45C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xmlns="" id="{68F8C026-F22D-499D-94DD-66C6D1BF2DF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DEC65E3B-9E40-4BEC-80DC-B9361718A31B}"/>
              </a:ext>
            </a:extLst>
          </p:cNvPr>
          <p:cNvSpPr>
            <a:spLocks noGrp="1"/>
          </p:cNvSpPr>
          <p:nvPr>
            <p:ph type="dt" sz="half" idx="10"/>
          </p:nvPr>
        </p:nvSpPr>
        <p:spPr/>
        <p:txBody>
          <a:bodyPr/>
          <a:lstStyle/>
          <a:p>
            <a:fld id="{ABA95879-3BE7-4B99-ACA0-BD0EE4A3252B}" type="datetimeFigureOut">
              <a:rPr lang="nl-NL" smtClean="0"/>
              <a:t>7-6-2022</a:t>
            </a:fld>
            <a:endParaRPr lang="nl-NL"/>
          </a:p>
        </p:txBody>
      </p:sp>
      <p:sp>
        <p:nvSpPr>
          <p:cNvPr id="5" name="Tijdelijke aanduiding voor voettekst 4">
            <a:extLst>
              <a:ext uri="{FF2B5EF4-FFF2-40B4-BE49-F238E27FC236}">
                <a16:creationId xmlns:a16="http://schemas.microsoft.com/office/drawing/2014/main" xmlns="" id="{F13AA735-83A1-4277-B4A3-BC869437C3C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80CFB80A-B0D2-4294-A5DA-086912A69335}"/>
              </a:ext>
            </a:extLst>
          </p:cNvPr>
          <p:cNvSpPr>
            <a:spLocks noGrp="1"/>
          </p:cNvSpPr>
          <p:nvPr>
            <p:ph type="sldNum" sz="quarter" idx="12"/>
          </p:nvPr>
        </p:nvSpPr>
        <p:spPr/>
        <p:txBody>
          <a:bodyPr/>
          <a:lstStyle/>
          <a:p>
            <a:fld id="{4DE9B684-6D54-476A-A7D2-8D040E71662F}" type="slidenum">
              <a:rPr lang="nl-NL" smtClean="0"/>
              <a:t>‹nr.›</a:t>
            </a:fld>
            <a:endParaRPr lang="nl-NL"/>
          </a:p>
        </p:txBody>
      </p:sp>
    </p:spTree>
    <p:extLst>
      <p:ext uri="{BB962C8B-B14F-4D97-AF65-F5344CB8AC3E}">
        <p14:creationId xmlns:p14="http://schemas.microsoft.com/office/powerpoint/2010/main" val="1274078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80C48BFF-39A7-446F-857E-9060F430A50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xmlns="" id="{890C77BA-AAD5-4076-9A60-FDD3CDF4373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498744F8-F46A-43FD-966D-C16C5EECC119}"/>
              </a:ext>
            </a:extLst>
          </p:cNvPr>
          <p:cNvSpPr>
            <a:spLocks noGrp="1"/>
          </p:cNvSpPr>
          <p:nvPr>
            <p:ph type="dt" sz="half" idx="10"/>
          </p:nvPr>
        </p:nvSpPr>
        <p:spPr/>
        <p:txBody>
          <a:bodyPr/>
          <a:lstStyle/>
          <a:p>
            <a:fld id="{ABA95879-3BE7-4B99-ACA0-BD0EE4A3252B}" type="datetimeFigureOut">
              <a:rPr lang="nl-NL" smtClean="0"/>
              <a:t>7-6-2022</a:t>
            </a:fld>
            <a:endParaRPr lang="nl-NL"/>
          </a:p>
        </p:txBody>
      </p:sp>
      <p:sp>
        <p:nvSpPr>
          <p:cNvPr id="5" name="Tijdelijke aanduiding voor voettekst 4">
            <a:extLst>
              <a:ext uri="{FF2B5EF4-FFF2-40B4-BE49-F238E27FC236}">
                <a16:creationId xmlns:a16="http://schemas.microsoft.com/office/drawing/2014/main" xmlns="" id="{4027EF64-88D0-4E0D-A5E4-791906494A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21824364-F22A-4B0F-A92B-96F6DC5CDBAA}"/>
              </a:ext>
            </a:extLst>
          </p:cNvPr>
          <p:cNvSpPr>
            <a:spLocks noGrp="1"/>
          </p:cNvSpPr>
          <p:nvPr>
            <p:ph type="sldNum" sz="quarter" idx="12"/>
          </p:nvPr>
        </p:nvSpPr>
        <p:spPr/>
        <p:txBody>
          <a:bodyPr/>
          <a:lstStyle/>
          <a:p>
            <a:fld id="{4DE9B684-6D54-476A-A7D2-8D040E71662F}" type="slidenum">
              <a:rPr lang="nl-NL" smtClean="0"/>
              <a:t>‹nr.›</a:t>
            </a:fld>
            <a:endParaRPr lang="nl-NL"/>
          </a:p>
        </p:txBody>
      </p:sp>
    </p:spTree>
    <p:extLst>
      <p:ext uri="{BB962C8B-B14F-4D97-AF65-F5344CB8AC3E}">
        <p14:creationId xmlns:p14="http://schemas.microsoft.com/office/powerpoint/2010/main" val="368144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E2FA0ED-FC5F-46AE-AFB4-B1CD9BFF804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F7426C70-AF60-49B4-A535-2D2D69A88A5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6E144539-A78A-4A31-B39A-D63215373A2B}"/>
              </a:ext>
            </a:extLst>
          </p:cNvPr>
          <p:cNvSpPr>
            <a:spLocks noGrp="1"/>
          </p:cNvSpPr>
          <p:nvPr>
            <p:ph type="dt" sz="half" idx="10"/>
          </p:nvPr>
        </p:nvSpPr>
        <p:spPr/>
        <p:txBody>
          <a:bodyPr/>
          <a:lstStyle/>
          <a:p>
            <a:fld id="{ABA95879-3BE7-4B99-ACA0-BD0EE4A3252B}" type="datetimeFigureOut">
              <a:rPr lang="nl-NL" smtClean="0"/>
              <a:t>7-6-2022</a:t>
            </a:fld>
            <a:endParaRPr lang="nl-NL"/>
          </a:p>
        </p:txBody>
      </p:sp>
      <p:sp>
        <p:nvSpPr>
          <p:cNvPr id="5" name="Tijdelijke aanduiding voor voettekst 4">
            <a:extLst>
              <a:ext uri="{FF2B5EF4-FFF2-40B4-BE49-F238E27FC236}">
                <a16:creationId xmlns:a16="http://schemas.microsoft.com/office/drawing/2014/main" xmlns="" id="{56B8F00B-E225-4F43-94B2-B8F49C8308F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6A640F79-35E9-4592-A1EC-E057284E637C}"/>
              </a:ext>
            </a:extLst>
          </p:cNvPr>
          <p:cNvSpPr>
            <a:spLocks noGrp="1"/>
          </p:cNvSpPr>
          <p:nvPr>
            <p:ph type="sldNum" sz="quarter" idx="12"/>
          </p:nvPr>
        </p:nvSpPr>
        <p:spPr/>
        <p:txBody>
          <a:bodyPr/>
          <a:lstStyle/>
          <a:p>
            <a:fld id="{4DE9B684-6D54-476A-A7D2-8D040E71662F}" type="slidenum">
              <a:rPr lang="nl-NL" smtClean="0"/>
              <a:t>‹nr.›</a:t>
            </a:fld>
            <a:endParaRPr lang="nl-NL"/>
          </a:p>
        </p:txBody>
      </p:sp>
    </p:spTree>
    <p:extLst>
      <p:ext uri="{BB962C8B-B14F-4D97-AF65-F5344CB8AC3E}">
        <p14:creationId xmlns:p14="http://schemas.microsoft.com/office/powerpoint/2010/main" val="123618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CDE99E4-637E-420E-B20F-A3BB780D51B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xmlns="" id="{A70F5660-5292-41E1-8DB0-C5289E0F49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xmlns="" id="{21481779-7D70-4363-9D35-8AA6B0783D7F}"/>
              </a:ext>
            </a:extLst>
          </p:cNvPr>
          <p:cNvSpPr>
            <a:spLocks noGrp="1"/>
          </p:cNvSpPr>
          <p:nvPr>
            <p:ph type="dt" sz="half" idx="10"/>
          </p:nvPr>
        </p:nvSpPr>
        <p:spPr/>
        <p:txBody>
          <a:bodyPr/>
          <a:lstStyle/>
          <a:p>
            <a:fld id="{ABA95879-3BE7-4B99-ACA0-BD0EE4A3252B}" type="datetimeFigureOut">
              <a:rPr lang="nl-NL" smtClean="0"/>
              <a:t>7-6-2022</a:t>
            </a:fld>
            <a:endParaRPr lang="nl-NL"/>
          </a:p>
        </p:txBody>
      </p:sp>
      <p:sp>
        <p:nvSpPr>
          <p:cNvPr id="5" name="Tijdelijke aanduiding voor voettekst 4">
            <a:extLst>
              <a:ext uri="{FF2B5EF4-FFF2-40B4-BE49-F238E27FC236}">
                <a16:creationId xmlns:a16="http://schemas.microsoft.com/office/drawing/2014/main" xmlns="" id="{EF75557A-73A7-4EF8-BA31-FE677E20169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A4E5AAAF-BF79-468C-BB89-702812D9AB51}"/>
              </a:ext>
            </a:extLst>
          </p:cNvPr>
          <p:cNvSpPr>
            <a:spLocks noGrp="1"/>
          </p:cNvSpPr>
          <p:nvPr>
            <p:ph type="sldNum" sz="quarter" idx="12"/>
          </p:nvPr>
        </p:nvSpPr>
        <p:spPr/>
        <p:txBody>
          <a:bodyPr/>
          <a:lstStyle/>
          <a:p>
            <a:fld id="{4DE9B684-6D54-476A-A7D2-8D040E71662F}" type="slidenum">
              <a:rPr lang="nl-NL" smtClean="0"/>
              <a:t>‹nr.›</a:t>
            </a:fld>
            <a:endParaRPr lang="nl-NL"/>
          </a:p>
        </p:txBody>
      </p:sp>
    </p:spTree>
    <p:extLst>
      <p:ext uri="{BB962C8B-B14F-4D97-AF65-F5344CB8AC3E}">
        <p14:creationId xmlns:p14="http://schemas.microsoft.com/office/powerpoint/2010/main" val="1355707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237FB35-5B19-4F78-832D-B77740248C1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EA8A6446-F037-4DA2-888B-E7306BE1FE55}"/>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xmlns="" id="{9A171CB2-53E7-4AFC-A5A2-B4B2388E66A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xmlns="" id="{B0982870-9F90-4FE2-B6B2-BF9546A9E4FA}"/>
              </a:ext>
            </a:extLst>
          </p:cNvPr>
          <p:cNvSpPr>
            <a:spLocks noGrp="1"/>
          </p:cNvSpPr>
          <p:nvPr>
            <p:ph type="dt" sz="half" idx="10"/>
          </p:nvPr>
        </p:nvSpPr>
        <p:spPr/>
        <p:txBody>
          <a:bodyPr/>
          <a:lstStyle/>
          <a:p>
            <a:fld id="{ABA95879-3BE7-4B99-ACA0-BD0EE4A3252B}" type="datetimeFigureOut">
              <a:rPr lang="nl-NL" smtClean="0"/>
              <a:t>7-6-2022</a:t>
            </a:fld>
            <a:endParaRPr lang="nl-NL"/>
          </a:p>
        </p:txBody>
      </p:sp>
      <p:sp>
        <p:nvSpPr>
          <p:cNvPr id="6" name="Tijdelijke aanduiding voor voettekst 5">
            <a:extLst>
              <a:ext uri="{FF2B5EF4-FFF2-40B4-BE49-F238E27FC236}">
                <a16:creationId xmlns:a16="http://schemas.microsoft.com/office/drawing/2014/main" xmlns="" id="{264CEDF5-35A3-488C-9B96-809E9933E6C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33D3ADD2-7FE9-48C8-99D5-39C55089A6DB}"/>
              </a:ext>
            </a:extLst>
          </p:cNvPr>
          <p:cNvSpPr>
            <a:spLocks noGrp="1"/>
          </p:cNvSpPr>
          <p:nvPr>
            <p:ph type="sldNum" sz="quarter" idx="12"/>
          </p:nvPr>
        </p:nvSpPr>
        <p:spPr/>
        <p:txBody>
          <a:bodyPr/>
          <a:lstStyle/>
          <a:p>
            <a:fld id="{4DE9B684-6D54-476A-A7D2-8D040E71662F}" type="slidenum">
              <a:rPr lang="nl-NL" smtClean="0"/>
              <a:t>‹nr.›</a:t>
            </a:fld>
            <a:endParaRPr lang="nl-NL"/>
          </a:p>
        </p:txBody>
      </p:sp>
    </p:spTree>
    <p:extLst>
      <p:ext uri="{BB962C8B-B14F-4D97-AF65-F5344CB8AC3E}">
        <p14:creationId xmlns:p14="http://schemas.microsoft.com/office/powerpoint/2010/main" val="312948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9DCF30A-1078-4582-86F5-4026E5C1E08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xmlns="" id="{2480FBFC-CEEF-462D-A5B3-5616190274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xmlns="" id="{2D39C1E6-F924-40EC-8B07-F2999FDFF38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xmlns="" id="{C1415148-5B36-4569-AB92-D214A9A8BE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xmlns="" id="{C8097B7E-AC49-4FEF-806C-59FD512EE10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xmlns="" id="{FA8E4BB9-BCDA-491F-9686-A478651AD658}"/>
              </a:ext>
            </a:extLst>
          </p:cNvPr>
          <p:cNvSpPr>
            <a:spLocks noGrp="1"/>
          </p:cNvSpPr>
          <p:nvPr>
            <p:ph type="dt" sz="half" idx="10"/>
          </p:nvPr>
        </p:nvSpPr>
        <p:spPr/>
        <p:txBody>
          <a:bodyPr/>
          <a:lstStyle/>
          <a:p>
            <a:fld id="{ABA95879-3BE7-4B99-ACA0-BD0EE4A3252B}" type="datetimeFigureOut">
              <a:rPr lang="nl-NL" smtClean="0"/>
              <a:t>7-6-2022</a:t>
            </a:fld>
            <a:endParaRPr lang="nl-NL"/>
          </a:p>
        </p:txBody>
      </p:sp>
      <p:sp>
        <p:nvSpPr>
          <p:cNvPr id="8" name="Tijdelijke aanduiding voor voettekst 7">
            <a:extLst>
              <a:ext uri="{FF2B5EF4-FFF2-40B4-BE49-F238E27FC236}">
                <a16:creationId xmlns:a16="http://schemas.microsoft.com/office/drawing/2014/main" xmlns="" id="{C4791B32-E0ED-4B59-BA3E-67174A743FC4}"/>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0C3AB1A9-05BE-48F6-B396-71CC2F5389ED}"/>
              </a:ext>
            </a:extLst>
          </p:cNvPr>
          <p:cNvSpPr>
            <a:spLocks noGrp="1"/>
          </p:cNvSpPr>
          <p:nvPr>
            <p:ph type="sldNum" sz="quarter" idx="12"/>
          </p:nvPr>
        </p:nvSpPr>
        <p:spPr/>
        <p:txBody>
          <a:bodyPr/>
          <a:lstStyle/>
          <a:p>
            <a:fld id="{4DE9B684-6D54-476A-A7D2-8D040E71662F}" type="slidenum">
              <a:rPr lang="nl-NL" smtClean="0"/>
              <a:t>‹nr.›</a:t>
            </a:fld>
            <a:endParaRPr lang="nl-NL"/>
          </a:p>
        </p:txBody>
      </p:sp>
    </p:spTree>
    <p:extLst>
      <p:ext uri="{BB962C8B-B14F-4D97-AF65-F5344CB8AC3E}">
        <p14:creationId xmlns:p14="http://schemas.microsoft.com/office/powerpoint/2010/main" val="2019244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D11B50D-5E88-461F-9133-43C2CD3E21A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xmlns="" id="{CCFDAE82-5728-48DD-87ED-A4D814C6F4DD}"/>
              </a:ext>
            </a:extLst>
          </p:cNvPr>
          <p:cNvSpPr>
            <a:spLocks noGrp="1"/>
          </p:cNvSpPr>
          <p:nvPr>
            <p:ph type="dt" sz="half" idx="10"/>
          </p:nvPr>
        </p:nvSpPr>
        <p:spPr/>
        <p:txBody>
          <a:bodyPr/>
          <a:lstStyle/>
          <a:p>
            <a:fld id="{ABA95879-3BE7-4B99-ACA0-BD0EE4A3252B}" type="datetimeFigureOut">
              <a:rPr lang="nl-NL" smtClean="0"/>
              <a:t>7-6-2022</a:t>
            </a:fld>
            <a:endParaRPr lang="nl-NL"/>
          </a:p>
        </p:txBody>
      </p:sp>
      <p:sp>
        <p:nvSpPr>
          <p:cNvPr id="4" name="Tijdelijke aanduiding voor voettekst 3">
            <a:extLst>
              <a:ext uri="{FF2B5EF4-FFF2-40B4-BE49-F238E27FC236}">
                <a16:creationId xmlns:a16="http://schemas.microsoft.com/office/drawing/2014/main" xmlns="" id="{0EC34707-0EE1-4971-BF14-840983FCBAF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A7A39313-B243-40C5-B93A-B7F09073CB43}"/>
              </a:ext>
            </a:extLst>
          </p:cNvPr>
          <p:cNvSpPr>
            <a:spLocks noGrp="1"/>
          </p:cNvSpPr>
          <p:nvPr>
            <p:ph type="sldNum" sz="quarter" idx="12"/>
          </p:nvPr>
        </p:nvSpPr>
        <p:spPr/>
        <p:txBody>
          <a:bodyPr/>
          <a:lstStyle/>
          <a:p>
            <a:fld id="{4DE9B684-6D54-476A-A7D2-8D040E71662F}" type="slidenum">
              <a:rPr lang="nl-NL" smtClean="0"/>
              <a:t>‹nr.›</a:t>
            </a:fld>
            <a:endParaRPr lang="nl-NL"/>
          </a:p>
        </p:txBody>
      </p:sp>
    </p:spTree>
    <p:extLst>
      <p:ext uri="{BB962C8B-B14F-4D97-AF65-F5344CB8AC3E}">
        <p14:creationId xmlns:p14="http://schemas.microsoft.com/office/powerpoint/2010/main" val="147207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26359572-562C-4AA2-AFF5-7F4F56828B11}"/>
              </a:ext>
            </a:extLst>
          </p:cNvPr>
          <p:cNvSpPr>
            <a:spLocks noGrp="1"/>
          </p:cNvSpPr>
          <p:nvPr>
            <p:ph type="dt" sz="half" idx="10"/>
          </p:nvPr>
        </p:nvSpPr>
        <p:spPr/>
        <p:txBody>
          <a:bodyPr/>
          <a:lstStyle/>
          <a:p>
            <a:fld id="{ABA95879-3BE7-4B99-ACA0-BD0EE4A3252B}" type="datetimeFigureOut">
              <a:rPr lang="nl-NL" smtClean="0"/>
              <a:t>7-6-2022</a:t>
            </a:fld>
            <a:endParaRPr lang="nl-NL"/>
          </a:p>
        </p:txBody>
      </p:sp>
      <p:sp>
        <p:nvSpPr>
          <p:cNvPr id="3" name="Tijdelijke aanduiding voor voettekst 2">
            <a:extLst>
              <a:ext uri="{FF2B5EF4-FFF2-40B4-BE49-F238E27FC236}">
                <a16:creationId xmlns:a16="http://schemas.microsoft.com/office/drawing/2014/main" xmlns="" id="{42FB3F09-8A0B-4418-982A-5DD69773860F}"/>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4B205CAD-552E-4187-88B5-D5F43C458AE7}"/>
              </a:ext>
            </a:extLst>
          </p:cNvPr>
          <p:cNvSpPr>
            <a:spLocks noGrp="1"/>
          </p:cNvSpPr>
          <p:nvPr>
            <p:ph type="sldNum" sz="quarter" idx="12"/>
          </p:nvPr>
        </p:nvSpPr>
        <p:spPr/>
        <p:txBody>
          <a:bodyPr/>
          <a:lstStyle/>
          <a:p>
            <a:fld id="{4DE9B684-6D54-476A-A7D2-8D040E71662F}" type="slidenum">
              <a:rPr lang="nl-NL" smtClean="0"/>
              <a:t>‹nr.›</a:t>
            </a:fld>
            <a:endParaRPr lang="nl-NL"/>
          </a:p>
        </p:txBody>
      </p:sp>
    </p:spTree>
    <p:extLst>
      <p:ext uri="{BB962C8B-B14F-4D97-AF65-F5344CB8AC3E}">
        <p14:creationId xmlns:p14="http://schemas.microsoft.com/office/powerpoint/2010/main" val="836988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329235E-1863-4F2F-8BF0-CF379B99635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xmlns="" id="{141B61CD-FD29-46BB-AD4A-056ADF6E82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xmlns="" id="{E804BA93-6914-42D0-9DC8-AB31C9D9C9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FAB3F59E-446C-46FB-91DD-B0CC042C2E59}"/>
              </a:ext>
            </a:extLst>
          </p:cNvPr>
          <p:cNvSpPr>
            <a:spLocks noGrp="1"/>
          </p:cNvSpPr>
          <p:nvPr>
            <p:ph type="dt" sz="half" idx="10"/>
          </p:nvPr>
        </p:nvSpPr>
        <p:spPr/>
        <p:txBody>
          <a:bodyPr/>
          <a:lstStyle/>
          <a:p>
            <a:fld id="{ABA95879-3BE7-4B99-ACA0-BD0EE4A3252B}" type="datetimeFigureOut">
              <a:rPr lang="nl-NL" smtClean="0"/>
              <a:t>7-6-2022</a:t>
            </a:fld>
            <a:endParaRPr lang="nl-NL"/>
          </a:p>
        </p:txBody>
      </p:sp>
      <p:sp>
        <p:nvSpPr>
          <p:cNvPr id="6" name="Tijdelijke aanduiding voor voettekst 5">
            <a:extLst>
              <a:ext uri="{FF2B5EF4-FFF2-40B4-BE49-F238E27FC236}">
                <a16:creationId xmlns:a16="http://schemas.microsoft.com/office/drawing/2014/main" xmlns="" id="{D71EE723-E4E8-4317-9D33-E093BAEE790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EF084A1D-202E-45D2-938C-023883CE27B7}"/>
              </a:ext>
            </a:extLst>
          </p:cNvPr>
          <p:cNvSpPr>
            <a:spLocks noGrp="1"/>
          </p:cNvSpPr>
          <p:nvPr>
            <p:ph type="sldNum" sz="quarter" idx="12"/>
          </p:nvPr>
        </p:nvSpPr>
        <p:spPr/>
        <p:txBody>
          <a:bodyPr/>
          <a:lstStyle/>
          <a:p>
            <a:fld id="{4DE9B684-6D54-476A-A7D2-8D040E71662F}" type="slidenum">
              <a:rPr lang="nl-NL" smtClean="0"/>
              <a:t>‹nr.›</a:t>
            </a:fld>
            <a:endParaRPr lang="nl-NL"/>
          </a:p>
        </p:txBody>
      </p:sp>
    </p:spTree>
    <p:extLst>
      <p:ext uri="{BB962C8B-B14F-4D97-AF65-F5344CB8AC3E}">
        <p14:creationId xmlns:p14="http://schemas.microsoft.com/office/powerpoint/2010/main" val="232664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65CBD2A-E43B-44FD-9848-775B85EF272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xmlns="" id="{5825D788-D01B-4812-BA13-7CC0F153AB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xmlns="" id="{8442FFF3-509E-4BFA-9311-A33EAABAD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2310B9AE-3CA7-4527-8E4E-5047A02E6E32}"/>
              </a:ext>
            </a:extLst>
          </p:cNvPr>
          <p:cNvSpPr>
            <a:spLocks noGrp="1"/>
          </p:cNvSpPr>
          <p:nvPr>
            <p:ph type="dt" sz="half" idx="10"/>
          </p:nvPr>
        </p:nvSpPr>
        <p:spPr/>
        <p:txBody>
          <a:bodyPr/>
          <a:lstStyle/>
          <a:p>
            <a:fld id="{ABA95879-3BE7-4B99-ACA0-BD0EE4A3252B}" type="datetimeFigureOut">
              <a:rPr lang="nl-NL" smtClean="0"/>
              <a:t>7-6-2022</a:t>
            </a:fld>
            <a:endParaRPr lang="nl-NL"/>
          </a:p>
        </p:txBody>
      </p:sp>
      <p:sp>
        <p:nvSpPr>
          <p:cNvPr id="6" name="Tijdelijke aanduiding voor voettekst 5">
            <a:extLst>
              <a:ext uri="{FF2B5EF4-FFF2-40B4-BE49-F238E27FC236}">
                <a16:creationId xmlns:a16="http://schemas.microsoft.com/office/drawing/2014/main" xmlns="" id="{1A94CB58-35C2-4C88-9AD9-6AC9D9159DD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277A8544-E85F-47C8-8A1E-0A95E2577EC8}"/>
              </a:ext>
            </a:extLst>
          </p:cNvPr>
          <p:cNvSpPr>
            <a:spLocks noGrp="1"/>
          </p:cNvSpPr>
          <p:nvPr>
            <p:ph type="sldNum" sz="quarter" idx="12"/>
          </p:nvPr>
        </p:nvSpPr>
        <p:spPr/>
        <p:txBody>
          <a:bodyPr/>
          <a:lstStyle/>
          <a:p>
            <a:fld id="{4DE9B684-6D54-476A-A7D2-8D040E71662F}" type="slidenum">
              <a:rPr lang="nl-NL" smtClean="0"/>
              <a:t>‹nr.›</a:t>
            </a:fld>
            <a:endParaRPr lang="nl-NL"/>
          </a:p>
        </p:txBody>
      </p:sp>
    </p:spTree>
    <p:extLst>
      <p:ext uri="{BB962C8B-B14F-4D97-AF65-F5344CB8AC3E}">
        <p14:creationId xmlns:p14="http://schemas.microsoft.com/office/powerpoint/2010/main" val="291714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BD9D2907-5524-406D-8DE3-203C7F643B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xmlns="" id="{F83FADD6-A8EC-4669-864B-787A85AD1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033848B3-EE26-4838-9A31-DCBD56F93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95879-3BE7-4B99-ACA0-BD0EE4A3252B}" type="datetimeFigureOut">
              <a:rPr lang="nl-NL" smtClean="0"/>
              <a:t>7-6-2022</a:t>
            </a:fld>
            <a:endParaRPr lang="nl-NL"/>
          </a:p>
        </p:txBody>
      </p:sp>
      <p:sp>
        <p:nvSpPr>
          <p:cNvPr id="5" name="Tijdelijke aanduiding voor voettekst 4">
            <a:extLst>
              <a:ext uri="{FF2B5EF4-FFF2-40B4-BE49-F238E27FC236}">
                <a16:creationId xmlns:a16="http://schemas.microsoft.com/office/drawing/2014/main" xmlns="" id="{B3E4ED7C-0150-4D00-B650-9B446E4C72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7F22CE73-21B4-41A6-873E-AC5DD16A71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9B684-6D54-476A-A7D2-8D040E71662F}" type="slidenum">
              <a:rPr lang="nl-NL" smtClean="0"/>
              <a:t>‹nr.›</a:t>
            </a:fld>
            <a:endParaRPr lang="nl-NL"/>
          </a:p>
        </p:txBody>
      </p:sp>
    </p:spTree>
    <p:extLst>
      <p:ext uri="{BB962C8B-B14F-4D97-AF65-F5344CB8AC3E}">
        <p14:creationId xmlns:p14="http://schemas.microsoft.com/office/powerpoint/2010/main" val="90581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c.huizenga@hva.nl" TargetMode="External"/><Relationship Id="rId2" Type="http://schemas.openxmlformats.org/officeDocument/2006/relationships/hyperlink" Target="mailto:M.H.deGroot@hhs.nl" TargetMode="External"/><Relationship Id="rId1" Type="http://schemas.openxmlformats.org/officeDocument/2006/relationships/slideLayout" Target="../slideLayouts/slideLayout1.xml"/><Relationship Id="rId4" Type="http://schemas.openxmlformats.org/officeDocument/2006/relationships/hyperlink" Target="mailto:judith.revet@inholland.n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sv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8386171-E87D-46AB-8718-4CE2A88748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xmlns="" id="{207CB456-8849-413C-8210-B663779A32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E513936D-D1EB-4E42-A97F-942BA1F3DF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E41D13B2-0889-4CA9-91FE-283F252CBE76}"/>
              </a:ext>
            </a:extLst>
          </p:cNvPr>
          <p:cNvSpPr>
            <a:spLocks noGrp="1"/>
          </p:cNvSpPr>
          <p:nvPr>
            <p:ph type="ctrTitle"/>
          </p:nvPr>
        </p:nvSpPr>
        <p:spPr>
          <a:xfrm>
            <a:off x="1524000" y="1376363"/>
            <a:ext cx="9144000" cy="1894375"/>
          </a:xfrm>
        </p:spPr>
        <p:txBody>
          <a:bodyPr>
            <a:normAutofit/>
          </a:bodyPr>
          <a:lstStyle/>
          <a:p>
            <a:r>
              <a:rPr lang="nl-NL" sz="4400" dirty="0"/>
              <a:t>Gespreksleidraad inrichting high </a:t>
            </a:r>
            <a:r>
              <a:rPr lang="nl-NL" sz="4400" dirty="0" err="1"/>
              <a:t>stake</a:t>
            </a:r>
            <a:r>
              <a:rPr lang="nl-NL" sz="4400" dirty="0"/>
              <a:t> bij Programmatisch Toetsen</a:t>
            </a:r>
          </a:p>
        </p:txBody>
      </p:sp>
      <p:sp>
        <p:nvSpPr>
          <p:cNvPr id="3" name="Ondertitel 2">
            <a:extLst>
              <a:ext uri="{FF2B5EF4-FFF2-40B4-BE49-F238E27FC236}">
                <a16:creationId xmlns:a16="http://schemas.microsoft.com/office/drawing/2014/main" xmlns="" id="{B8D4F9CE-0DBC-489F-BA46-8BF839D297A1}"/>
              </a:ext>
            </a:extLst>
          </p:cNvPr>
          <p:cNvSpPr>
            <a:spLocks noGrp="1"/>
          </p:cNvSpPr>
          <p:nvPr>
            <p:ph type="subTitle" idx="1"/>
          </p:nvPr>
        </p:nvSpPr>
        <p:spPr>
          <a:xfrm>
            <a:off x="1524000" y="4617728"/>
            <a:ext cx="9144000" cy="944339"/>
          </a:xfrm>
        </p:spPr>
        <p:txBody>
          <a:bodyPr vert="horz" lIns="91440" tIns="45720" rIns="91440" bIns="45720" rtlCol="0" anchor="t">
            <a:noAutofit/>
          </a:bodyPr>
          <a:lstStyle/>
          <a:p>
            <a:pPr>
              <a:lnSpc>
                <a:spcPct val="134000"/>
              </a:lnSpc>
              <a:spcBef>
                <a:spcPts val="0"/>
              </a:spcBef>
            </a:pPr>
            <a:r>
              <a:rPr lang="nl-NL" sz="1200" dirty="0">
                <a:ea typeface="+mn-lt"/>
                <a:cs typeface="+mn-lt"/>
              </a:rPr>
              <a:t>Maartje de Groot (Haagse Hogeschool</a:t>
            </a:r>
            <a:r>
              <a:rPr lang="nl-NL" sz="1200" dirty="0" smtClean="0">
                <a:ea typeface="+mn-lt"/>
                <a:cs typeface="+mn-lt"/>
              </a:rPr>
              <a:t>) </a:t>
            </a:r>
            <a:r>
              <a:rPr lang="nl-NL" sz="1200" dirty="0" smtClean="0">
                <a:ea typeface="+mn-lt"/>
                <a:cs typeface="+mn-lt"/>
                <a:hlinkClick r:id="rId2"/>
              </a:rPr>
              <a:t>M.H.deGroot@hhs.nl</a:t>
            </a:r>
            <a:endParaRPr lang="nl-NL" sz="1200" dirty="0">
              <a:ea typeface="+mn-lt"/>
              <a:cs typeface="+mn-lt"/>
            </a:endParaRPr>
          </a:p>
          <a:p>
            <a:pPr>
              <a:lnSpc>
                <a:spcPct val="134000"/>
              </a:lnSpc>
              <a:spcBef>
                <a:spcPts val="0"/>
              </a:spcBef>
            </a:pPr>
            <a:r>
              <a:rPr lang="nl-NL" sz="1200" dirty="0"/>
              <a:t> Jantina Huizenga (Hogeschool van Amsterdam</a:t>
            </a:r>
            <a:r>
              <a:rPr lang="nl-NL" sz="1200" dirty="0" smtClean="0"/>
              <a:t>) </a:t>
            </a:r>
            <a:r>
              <a:rPr lang="nl-NL" sz="1200" dirty="0" smtClean="0">
                <a:hlinkClick r:id="rId3"/>
              </a:rPr>
              <a:t>j.c.huizenga@hva.nl</a:t>
            </a:r>
            <a:endParaRPr lang="nl-NL" sz="1200" dirty="0"/>
          </a:p>
          <a:p>
            <a:pPr>
              <a:lnSpc>
                <a:spcPct val="134000"/>
              </a:lnSpc>
              <a:spcBef>
                <a:spcPts val="0"/>
              </a:spcBef>
            </a:pPr>
            <a:r>
              <a:rPr lang="nl-NL" sz="1200" dirty="0"/>
              <a:t> Judith Revet (Hogeschool Inholland</a:t>
            </a:r>
            <a:r>
              <a:rPr lang="nl-NL" sz="1200" dirty="0" smtClean="0"/>
              <a:t>) | </a:t>
            </a:r>
            <a:r>
              <a:rPr lang="nl-NL" sz="1200" dirty="0" smtClean="0">
                <a:hlinkClick r:id="rId4"/>
              </a:rPr>
              <a:t>judith.revet@inholland.nl</a:t>
            </a:r>
            <a:r>
              <a:rPr lang="nl-NL" sz="1200" dirty="0" smtClean="0"/>
              <a:t> </a:t>
            </a:r>
            <a:endParaRPr lang="nl-NL" sz="1200" dirty="0"/>
          </a:p>
        </p:txBody>
      </p:sp>
      <p:cxnSp>
        <p:nvCxnSpPr>
          <p:cNvPr id="14" name="Straight Connector 13">
            <a:extLst>
              <a:ext uri="{FF2B5EF4-FFF2-40B4-BE49-F238E27FC236}">
                <a16:creationId xmlns:a16="http://schemas.microsoft.com/office/drawing/2014/main" xmlns="" id="{AFA75EE9-0DE4-4982-A870-290AD61EAAD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352800" y="4479276"/>
            <a:ext cx="5486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0717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422849" cy="1676603"/>
          </a:xfrm>
        </p:spPr>
        <p:txBody>
          <a:bodyPr>
            <a:normAutofit/>
          </a:bodyPr>
          <a:lstStyle/>
          <a:p>
            <a:r>
              <a:rPr lang="nl-NL" dirty="0"/>
              <a:t>Beoordelingsstandaard</a:t>
            </a:r>
          </a:p>
        </p:txBody>
      </p:sp>
      <p:sp>
        <p:nvSpPr>
          <p:cNvPr id="10" name="Rectangle 9">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Controlelijst met effen opvulling">
            <a:extLst>
              <a:ext uri="{FF2B5EF4-FFF2-40B4-BE49-F238E27FC236}">
                <a16:creationId xmlns:a16="http://schemas.microsoft.com/office/drawing/2014/main" xmlns="" id="{0AB2E354-FF0C-4013-A714-35E9F89161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2438400"/>
            <a:ext cx="6422848" cy="3785419"/>
          </a:xfrm>
        </p:spPr>
        <p:txBody>
          <a:bodyPr>
            <a:normAutofit/>
          </a:bodyPr>
          <a:lstStyle/>
          <a:p>
            <a:pPr>
              <a:lnSpc>
                <a:spcPct val="114000"/>
              </a:lnSpc>
              <a:spcBef>
                <a:spcPts val="0"/>
              </a:spcBef>
            </a:pPr>
            <a:r>
              <a:rPr lang="nl-NL" sz="2000" dirty="0">
                <a:latin typeface="Calibri" panose="020F0502020204030204" pitchFamily="34" charset="0"/>
                <a:ea typeface="Calibri" panose="020F0502020204030204" pitchFamily="34" charset="0"/>
                <a:cs typeface="Times New Roman" panose="02020603050405020304" pitchFamily="18" charset="0"/>
              </a:rPr>
              <a:t>In hoeverre ligt de ruggengraat aan de basis van het beoordelingsmodel?</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4000"/>
              </a:lnSpc>
              <a:spcBef>
                <a:spcPts val="0"/>
              </a:spcBef>
              <a:buNone/>
            </a:pPr>
            <a:endParaRPr lang="nl-NL"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4000"/>
              </a:lnSpc>
              <a:spcBef>
                <a:spcPts val="0"/>
              </a:spcBef>
              <a:buNone/>
            </a:pPr>
            <a:r>
              <a:rPr lang="nl-NL" sz="2000" dirty="0">
                <a:latin typeface="Calibri" panose="020F0502020204030204" pitchFamily="34" charset="0"/>
                <a:ea typeface="Calibri" panose="020F0502020204030204" pitchFamily="34" charset="0"/>
                <a:cs typeface="Times New Roman" panose="02020603050405020304" pitchFamily="18" charset="0"/>
              </a:rPr>
              <a:t>Overwegingen: wanneer je beoordelingsaspecten direct afleidt van de ruggengraat (competenties, bekwaamheden, kernkwaliteiten, rollen enz.) focus je met de beoordeling op het ontwikkelen van gedrag in het licht van langere ontwikkelingslijnen.   </a:t>
            </a:r>
          </a:p>
          <a:p>
            <a:pPr marL="0" indent="0">
              <a:buNone/>
            </a:pPr>
            <a:endParaRPr lang="nl-NL"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9251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422849" cy="1676603"/>
          </a:xfrm>
        </p:spPr>
        <p:txBody>
          <a:bodyPr>
            <a:normAutofit/>
          </a:bodyPr>
          <a:lstStyle/>
          <a:p>
            <a:r>
              <a:rPr lang="nl-NL" dirty="0"/>
              <a:t>Beoordelingsstandaard</a:t>
            </a:r>
          </a:p>
        </p:txBody>
      </p:sp>
      <p:sp>
        <p:nvSpPr>
          <p:cNvPr id="9" name="Rectangle 8">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descr="Controlelijst met effen opvulling">
            <a:extLst>
              <a:ext uri="{FF2B5EF4-FFF2-40B4-BE49-F238E27FC236}">
                <a16:creationId xmlns:a16="http://schemas.microsoft.com/office/drawing/2014/main" xmlns="" id="{F20044E4-393D-442C-B2A3-139228BF3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160734" y="1943029"/>
            <a:ext cx="6807746" cy="4285705"/>
          </a:xfrm>
        </p:spPr>
        <p:txBody>
          <a:bodyPr>
            <a:noAutofit/>
          </a:bodyPr>
          <a:lstStyle/>
          <a:p>
            <a:r>
              <a:rPr lang="nl-NL" sz="2000" dirty="0">
                <a:latin typeface="Calibri" panose="020F0502020204030204" pitchFamily="34" charset="0"/>
                <a:ea typeface="Calibri" panose="020F0502020204030204" pitchFamily="34" charset="0"/>
                <a:cs typeface="Times New Roman" panose="02020603050405020304" pitchFamily="18" charset="0"/>
              </a:rPr>
              <a:t>Heb je voldoende aan één standaard beoordelingsmodel? </a:t>
            </a:r>
          </a:p>
          <a:p>
            <a:pPr marL="0" indent="0">
              <a:buNone/>
            </a:pPr>
            <a:endParaRPr lang="nl-NL" sz="2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4000"/>
              </a:lnSpc>
              <a:spcBef>
                <a:spcPts val="0"/>
              </a:spcBef>
              <a:buNone/>
            </a:pPr>
            <a:r>
              <a:rPr lang="nl-NL" sz="2000" dirty="0">
                <a:latin typeface="Calibri" panose="020F0502020204030204" pitchFamily="34" charset="0"/>
                <a:ea typeface="Calibri" panose="020F0502020204030204" pitchFamily="34" charset="0"/>
                <a:cs typeface="Times New Roman" panose="02020603050405020304" pitchFamily="18" charset="0"/>
              </a:rPr>
              <a:t>Overwegingen: wanneer je verschillende fasen/niveaus in je curriculum onderscheidt, wordt vaak per fase een beoordelingsmodel voor een high </a:t>
            </a:r>
            <a:r>
              <a:rPr lang="nl-NL" sz="2000" dirty="0" err="1">
                <a:latin typeface="Calibri" panose="020F0502020204030204" pitchFamily="34" charset="0"/>
                <a:ea typeface="Calibri" panose="020F0502020204030204" pitchFamily="34" charset="0"/>
                <a:cs typeface="Times New Roman" panose="02020603050405020304" pitchFamily="18" charset="0"/>
              </a:rPr>
              <a:t>stake</a:t>
            </a:r>
            <a:r>
              <a:rPr lang="nl-NL" sz="2000" dirty="0">
                <a:latin typeface="Calibri" panose="020F0502020204030204" pitchFamily="34" charset="0"/>
                <a:ea typeface="Calibri" panose="020F0502020204030204" pitchFamily="34" charset="0"/>
                <a:cs typeface="Times New Roman" panose="02020603050405020304" pitchFamily="18" charset="0"/>
              </a:rPr>
              <a:t> beslissing gemaakt. Bijvoorbeeld in een bacheloropleiding. </a:t>
            </a:r>
          </a:p>
          <a:p>
            <a:pPr marL="0" indent="0">
              <a:lnSpc>
                <a:spcPct val="114000"/>
              </a:lnSpc>
              <a:spcBef>
                <a:spcPts val="0"/>
              </a:spcBef>
              <a:buNone/>
            </a:pPr>
            <a:r>
              <a:rPr lang="nl-NL" sz="2000" dirty="0">
                <a:latin typeface="Calibri" panose="020F0502020204030204" pitchFamily="34" charset="0"/>
                <a:ea typeface="Calibri" panose="020F0502020204030204" pitchFamily="34" charset="0"/>
                <a:cs typeface="Times New Roman" panose="02020603050405020304" pitchFamily="18" charset="0"/>
              </a:rPr>
              <a:t>Of volstaat één standaardmodel waarbij leeruitkomsten/ beroepstaken bepalend zijn voor het prestatieniveau. Dan gaat het bijvoorbeeld om de complexiteit van de taak, de mate van zelfstandige uitvoering en verantwoordelijkheid, kenmerken van de context (tijdsdruk, concurrerende taken en andere factoren in de context). En ook de diepgang van de (theoretische) verantwoording </a:t>
            </a:r>
          </a:p>
          <a:p>
            <a:pPr marL="0" indent="0">
              <a:lnSpc>
                <a:spcPct val="114000"/>
              </a:lnSpc>
              <a:spcBef>
                <a:spcPts val="0"/>
              </a:spcBef>
              <a:buNone/>
            </a:pPr>
            <a:r>
              <a:rPr lang="nl-NL"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65972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422849" cy="1676603"/>
          </a:xfrm>
        </p:spPr>
        <p:txBody>
          <a:bodyPr>
            <a:normAutofit/>
          </a:bodyPr>
          <a:lstStyle/>
          <a:p>
            <a:r>
              <a:rPr lang="nl-NL" dirty="0"/>
              <a:t>Beoordelingsstandaard</a:t>
            </a:r>
          </a:p>
        </p:txBody>
      </p:sp>
      <p:sp>
        <p:nvSpPr>
          <p:cNvPr id="9" name="Rectangle 8">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descr="Controlelijst met effen opvulling">
            <a:extLst>
              <a:ext uri="{FF2B5EF4-FFF2-40B4-BE49-F238E27FC236}">
                <a16:creationId xmlns:a16="http://schemas.microsoft.com/office/drawing/2014/main" xmlns="" id="{70FEA71E-6D34-4DE1-9A52-42459F50FD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2438400"/>
            <a:ext cx="6422848" cy="3785419"/>
          </a:xfrm>
        </p:spPr>
        <p:txBody>
          <a:bodyPr>
            <a:normAutofit fontScale="92500" lnSpcReduction="20000"/>
          </a:bodyPr>
          <a:lstStyle/>
          <a:p>
            <a:pPr>
              <a:lnSpc>
                <a:spcPct val="124000"/>
              </a:lnSpc>
              <a:spcBef>
                <a:spcPts val="0"/>
              </a:spcBef>
            </a:pPr>
            <a:r>
              <a:rPr lang="nl-NL" sz="2000" dirty="0">
                <a:latin typeface="Calibri" panose="020F0502020204030204" pitchFamily="34" charset="0"/>
                <a:ea typeface="Calibri" panose="020F0502020204030204" pitchFamily="34" charset="0"/>
                <a:cs typeface="Times New Roman" panose="02020603050405020304" pitchFamily="18" charset="0"/>
              </a:rPr>
              <a:t>Wie bepaalt de standaard?</a:t>
            </a:r>
          </a:p>
          <a:p>
            <a:pPr marL="0" indent="0">
              <a:lnSpc>
                <a:spcPct val="124000"/>
              </a:lnSpc>
              <a:spcBef>
                <a:spcPts val="0"/>
              </a:spcBef>
              <a:buNone/>
            </a:pPr>
            <a:endParaRPr lang="nl-NL"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4000"/>
              </a:lnSpc>
              <a:spcBef>
                <a:spcPts val="0"/>
              </a:spcBef>
              <a:buNone/>
            </a:pPr>
            <a:r>
              <a:rPr lang="nl-NL" sz="2000" dirty="0">
                <a:latin typeface="Calibri" panose="020F0502020204030204" pitchFamily="34" charset="0"/>
                <a:ea typeface="Calibri" panose="020F0502020204030204" pitchFamily="34" charset="0"/>
                <a:cs typeface="Times New Roman" panose="02020603050405020304" pitchFamily="18" charset="0"/>
              </a:rPr>
              <a:t>Overwegingen: wanneer je als opleiding de standaard bepaalt, stel je zelf de prestatiecriteria vast. Is het vertrekpunt van de studenten ongeveer hetzelfde, dan ga je meestal uit van een absolute standaard. Bij sommige leertrajecten, bijvoorbeeld bij een </a:t>
            </a:r>
            <a:r>
              <a:rPr lang="nl-NL" sz="2000" dirty="0" err="1">
                <a:latin typeface="Calibri" panose="020F0502020204030204" pitchFamily="34" charset="0"/>
                <a:ea typeface="Calibri" panose="020F0502020204030204" pitchFamily="34" charset="0"/>
                <a:cs typeface="Times New Roman" panose="02020603050405020304" pitchFamily="18" charset="0"/>
              </a:rPr>
              <a:t>hogeschoolbrede</a:t>
            </a:r>
            <a:r>
              <a:rPr lang="nl-NL" sz="2000" dirty="0">
                <a:latin typeface="Calibri" panose="020F0502020204030204" pitchFamily="34" charset="0"/>
                <a:ea typeface="Calibri" panose="020F0502020204030204" pitchFamily="34" charset="0"/>
                <a:cs typeface="Times New Roman" panose="02020603050405020304" pitchFamily="18" charset="0"/>
              </a:rPr>
              <a:t> minor kunnen van studenten, op basis van hun beginsituatie, andere prestaties verwacht worden en kunnen verschillende standaarden gehanteerd worden. </a:t>
            </a:r>
          </a:p>
          <a:p>
            <a:pPr marL="0" indent="0">
              <a:lnSpc>
                <a:spcPct val="124000"/>
              </a:lnSpc>
              <a:spcBef>
                <a:spcPts val="0"/>
              </a:spcBef>
              <a:buNone/>
            </a:pPr>
            <a:r>
              <a:rPr lang="nl-NL" sz="2000" dirty="0">
                <a:latin typeface="Calibri" panose="020F0502020204030204" pitchFamily="34" charset="0"/>
                <a:ea typeface="Calibri" panose="020F0502020204030204" pitchFamily="34" charset="0"/>
                <a:cs typeface="Times New Roman" panose="02020603050405020304" pitchFamily="18" charset="0"/>
              </a:rPr>
              <a:t>In het kader van eigenaarschap en zelfsturing kan je ook </a:t>
            </a:r>
            <a:r>
              <a:rPr lang="nl-NL" sz="2000" i="1" dirty="0">
                <a:latin typeface="Calibri" panose="020F0502020204030204" pitchFamily="34" charset="0"/>
                <a:ea typeface="Calibri" panose="020F0502020204030204" pitchFamily="34" charset="0"/>
                <a:cs typeface="Times New Roman" panose="02020603050405020304" pitchFamily="18" charset="0"/>
              </a:rPr>
              <a:t>samen</a:t>
            </a:r>
            <a:r>
              <a:rPr lang="nl-NL" sz="2000" dirty="0">
                <a:latin typeface="Calibri" panose="020F0502020204030204" pitchFamily="34" charset="0"/>
                <a:ea typeface="Calibri" panose="020F0502020204030204" pitchFamily="34" charset="0"/>
                <a:cs typeface="Times New Roman" panose="02020603050405020304" pitchFamily="18" charset="0"/>
              </a:rPr>
              <a:t> met de student een individuele standaard bepalen en hierbij passende prestatiecriteria formuleren.</a:t>
            </a:r>
          </a:p>
          <a:p>
            <a:endParaRPr lang="nl-NL" sz="2000" dirty="0">
              <a:latin typeface="Calibri" panose="020F0502020204030204" pitchFamily="34" charset="0"/>
              <a:ea typeface="Calibri" panose="020F0502020204030204" pitchFamily="34" charset="0"/>
              <a:cs typeface="Times New Roman" panose="02020603050405020304" pitchFamily="18" charset="0"/>
            </a:endParaRPr>
          </a:p>
          <a:p>
            <a:endParaRPr lang="nl-NL" sz="2000" dirty="0">
              <a:latin typeface="Calibri" panose="020F0502020204030204" pitchFamily="34" charset="0"/>
              <a:ea typeface="Calibri" panose="020F0502020204030204" pitchFamily="34" charset="0"/>
              <a:cs typeface="Times New Roman" panose="02020603050405020304" pitchFamily="18" charset="0"/>
            </a:endParaRPr>
          </a:p>
          <a:p>
            <a:endParaRPr lang="nl-NL" sz="2000" i="1" dirty="0">
              <a:latin typeface="Calibri" panose="020F0502020204030204" pitchFamily="34" charset="0"/>
              <a:ea typeface="Calibri" panose="020F0502020204030204" pitchFamily="34" charset="0"/>
              <a:cs typeface="Times New Roman" panose="02020603050405020304" pitchFamily="18" charset="0"/>
            </a:endParaRPr>
          </a:p>
          <a:p>
            <a:endParaRPr lang="nl-NL" sz="2000" dirty="0">
              <a:latin typeface="Calibri" panose="020F0502020204030204" pitchFamily="34" charset="0"/>
              <a:ea typeface="Calibri" panose="020F0502020204030204" pitchFamily="34" charset="0"/>
              <a:cs typeface="Times New Roman" panose="02020603050405020304" pitchFamily="18" charset="0"/>
            </a:endParaRPr>
          </a:p>
          <a:p>
            <a:endParaRPr lang="nl-NL" sz="2000" dirty="0">
              <a:latin typeface="Calibri" panose="020F0502020204030204" pitchFamily="34" charset="0"/>
              <a:ea typeface="Calibri" panose="020F0502020204030204" pitchFamily="34" charset="0"/>
              <a:cs typeface="Times New Roman" panose="02020603050405020304" pitchFamily="18" charset="0"/>
            </a:endParaRPr>
          </a:p>
          <a:p>
            <a:endParaRPr lang="nl-NL"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2648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422849" cy="1676603"/>
          </a:xfrm>
        </p:spPr>
        <p:txBody>
          <a:bodyPr>
            <a:normAutofit/>
          </a:bodyPr>
          <a:lstStyle/>
          <a:p>
            <a:r>
              <a:rPr lang="nl-NL" dirty="0"/>
              <a:t>Beoordelingsschaal</a:t>
            </a:r>
          </a:p>
        </p:txBody>
      </p:sp>
      <p:sp>
        <p:nvSpPr>
          <p:cNvPr id="9" name="Rectangle 8">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descr="Controlelijst met effen opvulling">
            <a:extLst>
              <a:ext uri="{FF2B5EF4-FFF2-40B4-BE49-F238E27FC236}">
                <a16:creationId xmlns:a16="http://schemas.microsoft.com/office/drawing/2014/main" xmlns="" id="{17AF83AB-45DD-4262-A6E6-BC1CB4E423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2438400"/>
            <a:ext cx="6422848" cy="3785419"/>
          </a:xfrm>
        </p:spPr>
        <p:txBody>
          <a:bodyPr vert="horz" lIns="91440" tIns="45720" rIns="91440" bIns="45720" rtlCol="0" anchor="t">
            <a:normAutofit lnSpcReduction="10000"/>
          </a:bodyPr>
          <a:lstStyle/>
          <a:p>
            <a:pPr marL="0" indent="0">
              <a:lnSpc>
                <a:spcPct val="114000"/>
              </a:lnSpc>
              <a:spcBef>
                <a:spcPts val="0"/>
              </a:spcBef>
              <a:buNone/>
            </a:pPr>
            <a:r>
              <a:rPr lang="nl-NL" sz="2000" dirty="0">
                <a:latin typeface="Calibri"/>
                <a:ea typeface="Calibri" panose="020F0502020204030204" pitchFamily="34" charset="0"/>
                <a:cs typeface="Times New Roman"/>
              </a:rPr>
              <a:t>W</a:t>
            </a:r>
            <a:r>
              <a:rPr lang="nl-NL" sz="2000" dirty="0">
                <a:effectLst/>
                <a:latin typeface="Calibri"/>
                <a:ea typeface="Calibri" panose="020F0502020204030204" pitchFamily="34" charset="0"/>
                <a:cs typeface="Times New Roman"/>
              </a:rPr>
              <a:t>elke beoordelingsschaal </a:t>
            </a:r>
            <a:r>
              <a:rPr lang="nl-NL" sz="2000" dirty="0">
                <a:latin typeface="Calibri"/>
                <a:ea typeface="Calibri" panose="020F0502020204030204" pitchFamily="34" charset="0"/>
                <a:cs typeface="Times New Roman"/>
              </a:rPr>
              <a:t>wil en </a:t>
            </a:r>
            <a:r>
              <a:rPr lang="nl-NL" sz="2000" i="1" dirty="0">
                <a:latin typeface="Calibri"/>
                <a:ea typeface="Calibri" panose="020F0502020204030204" pitchFamily="34" charset="0"/>
                <a:cs typeface="Times New Roman"/>
              </a:rPr>
              <a:t>kan </a:t>
            </a:r>
            <a:r>
              <a:rPr lang="nl-NL" sz="2000" dirty="0">
                <a:latin typeface="Calibri"/>
                <a:ea typeface="Calibri" panose="020F0502020204030204" pitchFamily="34" charset="0"/>
                <a:cs typeface="Times New Roman"/>
              </a:rPr>
              <a:t>je hanteren</a:t>
            </a:r>
            <a:r>
              <a:rPr lang="nl-NL" sz="2000" i="1" dirty="0">
                <a:latin typeface="Calibri"/>
                <a:ea typeface="Calibri" panose="020F0502020204030204" pitchFamily="34" charset="0"/>
                <a:cs typeface="Times New Roman"/>
              </a:rPr>
              <a:t>?</a:t>
            </a:r>
          </a:p>
          <a:p>
            <a:pPr>
              <a:lnSpc>
                <a:spcPct val="114000"/>
              </a:lnSpc>
              <a:spcBef>
                <a:spcPts val="0"/>
              </a:spcBef>
            </a:pPr>
            <a:r>
              <a:rPr lang="nl-NL" sz="2000" dirty="0">
                <a:latin typeface="Calibri" panose="020F0502020204030204" pitchFamily="34" charset="0"/>
                <a:ea typeface="Calibri" panose="020F0502020204030204" pitchFamily="34" charset="0"/>
                <a:cs typeface="Times New Roman" panose="02020603050405020304" pitchFamily="18" charset="0"/>
              </a:rPr>
              <a:t>Numeriek (cijfer)</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4000"/>
              </a:lnSpc>
              <a:spcBef>
                <a:spcPts val="0"/>
              </a:spcBef>
            </a:pPr>
            <a:r>
              <a:rPr lang="nl-NL" sz="2000" dirty="0">
                <a:effectLst/>
                <a:latin typeface="Calibri" panose="020F0502020204030204" pitchFamily="34" charset="0"/>
                <a:ea typeface="Calibri" panose="020F0502020204030204" pitchFamily="34" charset="0"/>
                <a:cs typeface="Times New Roman" panose="02020603050405020304" pitchFamily="18" charset="0"/>
              </a:rPr>
              <a:t>Voldaan/niet voldaan </a:t>
            </a:r>
          </a:p>
          <a:p>
            <a:pPr>
              <a:lnSpc>
                <a:spcPct val="114000"/>
              </a:lnSpc>
              <a:spcBef>
                <a:spcPts val="0"/>
              </a:spcBef>
            </a:pPr>
            <a:r>
              <a:rPr lang="nl-NL" sz="2000" dirty="0">
                <a:effectLst/>
                <a:latin typeface="Calibri" panose="020F0502020204030204" pitchFamily="34" charset="0"/>
                <a:ea typeface="Calibri" panose="020F0502020204030204" pitchFamily="34" charset="0"/>
                <a:cs typeface="Times New Roman" panose="02020603050405020304" pitchFamily="18" charset="0"/>
              </a:rPr>
              <a:t>O/V/G (</a:t>
            </a:r>
            <a:r>
              <a:rPr lang="nl-NL" sz="2000" dirty="0" err="1">
                <a:effectLst/>
                <a:latin typeface="Calibri" panose="020F0502020204030204" pitchFamily="34" charset="0"/>
                <a:ea typeface="Calibri" panose="020F0502020204030204" pitchFamily="34" charset="0"/>
                <a:cs typeface="Times New Roman" panose="02020603050405020304" pitchFamily="18" charset="0"/>
              </a:rPr>
              <a:t>not</a:t>
            </a:r>
            <a:r>
              <a:rPr lang="nl-NL" sz="2000" dirty="0">
                <a:effectLst/>
                <a:latin typeface="Calibri" panose="020F0502020204030204" pitchFamily="34" charset="0"/>
                <a:ea typeface="Calibri" panose="020F0502020204030204" pitchFamily="34" charset="0"/>
                <a:cs typeface="Times New Roman" panose="02020603050405020304" pitchFamily="18" charset="0"/>
              </a:rPr>
              <a:t> </a:t>
            </a:r>
            <a:r>
              <a:rPr lang="nl-NL" sz="2000" dirty="0" err="1">
                <a:effectLst/>
                <a:latin typeface="Calibri" panose="020F0502020204030204" pitchFamily="34" charset="0"/>
                <a:ea typeface="Calibri" panose="020F0502020204030204" pitchFamily="34" charset="0"/>
                <a:cs typeface="Times New Roman" panose="02020603050405020304" pitchFamily="18" charset="0"/>
              </a:rPr>
              <a:t>yet</a:t>
            </a:r>
            <a:r>
              <a:rPr lang="nl-NL" sz="2000" dirty="0">
                <a:effectLst/>
                <a:latin typeface="Calibri" panose="020F0502020204030204" pitchFamily="34" charset="0"/>
                <a:ea typeface="Calibri" panose="020F0502020204030204" pitchFamily="34" charset="0"/>
                <a:cs typeface="Times New Roman" panose="02020603050405020304" pitchFamily="18" charset="0"/>
              </a:rPr>
              <a:t> </a:t>
            </a:r>
            <a:r>
              <a:rPr lang="nl-NL" sz="2000" dirty="0" err="1">
                <a:effectLst/>
                <a:latin typeface="Calibri" panose="020F0502020204030204" pitchFamily="34" charset="0"/>
                <a:ea typeface="Calibri" panose="020F0502020204030204" pitchFamily="34" charset="0"/>
                <a:cs typeface="Times New Roman" panose="02020603050405020304" pitchFamily="18" charset="0"/>
              </a:rPr>
              <a:t>reached</a:t>
            </a:r>
            <a:r>
              <a:rPr lang="nl-NL" sz="2000" dirty="0">
                <a:effectLst/>
                <a:latin typeface="Calibri" panose="020F0502020204030204" pitchFamily="34" charset="0"/>
                <a:ea typeface="Calibri" panose="020F0502020204030204" pitchFamily="34" charset="0"/>
                <a:cs typeface="Times New Roman" panose="02020603050405020304" pitchFamily="18" charset="0"/>
              </a:rPr>
              <a:t>/</a:t>
            </a:r>
            <a:r>
              <a:rPr lang="nl-NL" sz="2000" dirty="0" err="1">
                <a:effectLst/>
                <a:latin typeface="Calibri" panose="020F0502020204030204" pitchFamily="34" charset="0"/>
                <a:ea typeface="Calibri" panose="020F0502020204030204" pitchFamily="34" charset="0"/>
                <a:cs typeface="Times New Roman" panose="02020603050405020304" pitchFamily="18" charset="0"/>
              </a:rPr>
              <a:t>meets</a:t>
            </a:r>
            <a:r>
              <a:rPr lang="nl-NL" sz="2000" dirty="0">
                <a:effectLst/>
                <a:latin typeface="Calibri" panose="020F0502020204030204" pitchFamily="34" charset="0"/>
                <a:ea typeface="Calibri" panose="020F0502020204030204" pitchFamily="34" charset="0"/>
                <a:cs typeface="Times New Roman" panose="02020603050405020304" pitchFamily="18" charset="0"/>
              </a:rPr>
              <a:t>/</a:t>
            </a:r>
            <a:r>
              <a:rPr lang="nl-NL" sz="2000" dirty="0" err="1">
                <a:effectLst/>
                <a:latin typeface="Calibri" panose="020F0502020204030204" pitchFamily="34" charset="0"/>
                <a:ea typeface="Calibri" panose="020F0502020204030204" pitchFamily="34" charset="0"/>
                <a:cs typeface="Times New Roman" panose="02020603050405020304" pitchFamily="18" charset="0"/>
              </a:rPr>
              <a:t>exceeds</a:t>
            </a:r>
            <a:r>
              <a:rPr lang="nl-NL" sz="2000" dirty="0">
                <a:effectLst/>
                <a:latin typeface="Calibri" panose="020F0502020204030204" pitchFamily="34" charset="0"/>
                <a:ea typeface="Calibri" panose="020F0502020204030204" pitchFamily="34" charset="0"/>
                <a:cs typeface="Times New Roman" panose="02020603050405020304" pitchFamily="18" charset="0"/>
              </a:rPr>
              <a:t> </a:t>
            </a:r>
            <a:r>
              <a:rPr lang="nl-NL" sz="2000"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000" dirty="0">
                <a:effectLst/>
                <a:latin typeface="Calibri" panose="020F0502020204030204" pitchFamily="34" charset="0"/>
                <a:ea typeface="Calibri" panose="020F0502020204030204" pitchFamily="34" charset="0"/>
                <a:cs typeface="Times New Roman" panose="02020603050405020304" pitchFamily="18" charset="0"/>
              </a:rPr>
              <a:t> standard)?</a:t>
            </a:r>
          </a:p>
          <a:p>
            <a:pPr>
              <a:lnSpc>
                <a:spcPct val="114000"/>
              </a:lnSpc>
              <a:spcBef>
                <a:spcPts val="0"/>
              </a:spcBef>
            </a:pPr>
            <a:endParaRPr lang="nl-NL"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4000"/>
              </a:lnSpc>
              <a:spcBef>
                <a:spcPts val="0"/>
              </a:spcBef>
              <a:buNone/>
            </a:pPr>
            <a:r>
              <a:rPr lang="nl-NL" sz="2000" dirty="0">
                <a:latin typeface="Calibri" panose="020F0502020204030204" pitchFamily="34" charset="0"/>
                <a:ea typeface="Calibri" panose="020F0502020204030204" pitchFamily="34" charset="0"/>
                <a:cs typeface="Times New Roman" panose="02020603050405020304" pitchFamily="18" charset="0"/>
              </a:rPr>
              <a:t>Overwegingen: cijfers zijn soms voor vervolgopleidingen vereist en studenten (en docenten! en de hele maatschappij!) zijn gewend aan cijfers. Bij programmatisch toetsen lijkt een kwalitatieve beoordeling beter te passen. </a:t>
            </a:r>
            <a:r>
              <a:rPr lang="nl-NL" sz="2000" dirty="0">
                <a:effectLst/>
                <a:latin typeface="Calibri" panose="020F0502020204030204" pitchFamily="34" charset="0"/>
                <a:ea typeface="Calibri" panose="020F0502020204030204" pitchFamily="34" charset="0"/>
                <a:cs typeface="Times New Roman" panose="02020603050405020304" pitchFamily="18" charset="0"/>
              </a:rPr>
              <a:t>C</a:t>
            </a:r>
            <a:r>
              <a:rPr lang="nl-NL" sz="2000" dirty="0">
                <a:latin typeface="Calibri" panose="020F0502020204030204" pitchFamily="34" charset="0"/>
                <a:ea typeface="Calibri" panose="020F0502020204030204" pitchFamily="34" charset="0"/>
                <a:cs typeface="Times New Roman" panose="02020603050405020304" pitchFamily="18" charset="0"/>
              </a:rPr>
              <a:t>heck de mogelijkheden in de OER, ook wat de gevolgen zijn voor predicaatberekening. </a:t>
            </a:r>
            <a:r>
              <a:rPr lang="nl-NL" sz="2000" dirty="0">
                <a:effectLst/>
                <a:latin typeface="Calibri" panose="020F0502020204030204" pitchFamily="34" charset="0"/>
                <a:ea typeface="Calibri" panose="020F0502020204030204" pitchFamily="34" charset="0"/>
                <a:cs typeface="Times New Roman" panose="02020603050405020304" pitchFamily="18" charset="0"/>
              </a:rPr>
              <a:t> </a:t>
            </a:r>
          </a:p>
          <a:p>
            <a:endParaRPr lang="nl-NL" sz="2000" dirty="0">
              <a:latin typeface="Calibri" panose="020F0502020204030204" pitchFamily="34" charset="0"/>
              <a:ea typeface="Calibri" panose="020F0502020204030204" pitchFamily="34" charset="0"/>
              <a:cs typeface="Times New Roman" panose="02020603050405020304" pitchFamily="18" charset="0"/>
            </a:endParaRPr>
          </a:p>
          <a:p>
            <a:endParaRPr lang="nl-NL" sz="2000" dirty="0">
              <a:latin typeface="Calibri" panose="020F0502020204030204" pitchFamily="34" charset="0"/>
              <a:ea typeface="Calibri" panose="020F0502020204030204" pitchFamily="34" charset="0"/>
              <a:cs typeface="Times New Roman" panose="02020603050405020304" pitchFamily="18" charset="0"/>
            </a:endParaRPr>
          </a:p>
          <a:p>
            <a:endParaRPr lang="nl-NL" sz="2000" dirty="0">
              <a:latin typeface="Calibri" panose="020F0502020204030204" pitchFamily="34" charset="0"/>
              <a:ea typeface="Calibri" panose="020F0502020204030204" pitchFamily="34" charset="0"/>
              <a:cs typeface="Times New Roman" panose="02020603050405020304" pitchFamily="18" charset="0"/>
            </a:endParaRPr>
          </a:p>
          <a:p>
            <a:endParaRPr lang="nl-NL" sz="2000" dirty="0">
              <a:latin typeface="Calibri" panose="020F0502020204030204" pitchFamily="34" charset="0"/>
              <a:ea typeface="Calibri" panose="020F0502020204030204" pitchFamily="34" charset="0"/>
              <a:cs typeface="Times New Roman" panose="02020603050405020304" pitchFamily="18" charset="0"/>
            </a:endParaRPr>
          </a:p>
          <a:p>
            <a:endParaRPr lang="nl-NL"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2014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422849" cy="1676603"/>
          </a:xfrm>
        </p:spPr>
        <p:txBody>
          <a:bodyPr>
            <a:normAutofit/>
          </a:bodyPr>
          <a:lstStyle/>
          <a:p>
            <a:r>
              <a:rPr lang="nl-NL" dirty="0"/>
              <a:t/>
            </a:r>
            <a:br>
              <a:rPr lang="nl-NL" dirty="0"/>
            </a:br>
            <a:r>
              <a:rPr lang="nl-NL" dirty="0"/>
              <a:t>Beslisprocedure: kalibratie</a:t>
            </a:r>
          </a:p>
        </p:txBody>
      </p:sp>
      <p:sp>
        <p:nvSpPr>
          <p:cNvPr id="10" name="Rectangle 9">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2438400"/>
            <a:ext cx="6422848" cy="3785419"/>
          </a:xfrm>
        </p:spPr>
        <p:txBody>
          <a:bodyPr>
            <a:normAutofit/>
          </a:bodyPr>
          <a:lstStyle/>
          <a:p>
            <a:pPr marL="0" indent="0">
              <a:lnSpc>
                <a:spcPct val="114000"/>
              </a:lnSpc>
              <a:spcBef>
                <a:spcPts val="0"/>
              </a:spcBef>
              <a:buNone/>
            </a:pPr>
            <a:r>
              <a:rPr lang="nl-NL" sz="2000" dirty="0">
                <a:effectLst/>
                <a:latin typeface="Calibri" panose="020F0502020204030204" pitchFamily="34" charset="0"/>
                <a:ea typeface="Times New Roman" panose="02020603050405020304" pitchFamily="18" charset="0"/>
                <a:cs typeface="Calibri" panose="020F0502020204030204" pitchFamily="34" charset="0"/>
              </a:rPr>
              <a:t>Hoe vindt normvinding plaats?</a:t>
            </a:r>
          </a:p>
          <a:p>
            <a:pPr marL="0" indent="0">
              <a:lnSpc>
                <a:spcPct val="114000"/>
              </a:lnSpc>
              <a:spcBef>
                <a:spcPts val="0"/>
              </a:spcBef>
              <a:buNone/>
            </a:pPr>
            <a:endParaRPr lang="nl-NL" sz="20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nSpc>
                <a:spcPct val="114000"/>
              </a:lnSpc>
              <a:spcBef>
                <a:spcPts val="0"/>
              </a:spcBef>
              <a:buNone/>
            </a:pPr>
            <a:r>
              <a:rPr lang="nl-NL" sz="2000" dirty="0">
                <a:effectLst/>
                <a:latin typeface="Calibri" panose="020F0502020204030204" pitchFamily="34" charset="0"/>
                <a:ea typeface="Times New Roman" panose="02020603050405020304" pitchFamily="18" charset="0"/>
                <a:cs typeface="Calibri" panose="020F0502020204030204" pitchFamily="34" charset="0"/>
              </a:rPr>
              <a:t>Overwegingen: de ‘kritische score’ kan vooraf enigszins worden bepaald maar krijgt pas inhoud en betekenis wanneer beoordelaars op basis van casuïstiek hierover met elkaar in gesprek gaan. </a:t>
            </a:r>
            <a:r>
              <a:rPr lang="nl-NL" sz="2000" dirty="0">
                <a:latin typeface="Calibri" panose="020F0502020204030204" pitchFamily="34" charset="0"/>
                <a:ea typeface="Times New Roman" panose="02020603050405020304" pitchFamily="18" charset="0"/>
                <a:cs typeface="Calibri" panose="020F0502020204030204" pitchFamily="34" charset="0"/>
              </a:rPr>
              <a:t>K</a:t>
            </a:r>
            <a:r>
              <a:rPr lang="nl-NL" sz="2000" dirty="0">
                <a:effectLst/>
                <a:latin typeface="Calibri" panose="020F0502020204030204" pitchFamily="34" charset="0"/>
                <a:ea typeface="Times New Roman" panose="02020603050405020304" pitchFamily="18" charset="0"/>
                <a:cs typeface="Calibri" panose="020F0502020204030204" pitchFamily="34" charset="0"/>
              </a:rPr>
              <a:t>alibratiesessies zijn voorwaardelijk voor een gezamenlijke interpretatie van de beoordelingsstandaard, hoe criteria en beslisregels te hanteren voor een eenduidige aanpak bij beoordeling. Kalibreren en beoordelen kunnen gelijktijdig plaatsvinden.</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sz="2000" dirty="0">
              <a:latin typeface="Calibri" panose="020F0502020204030204" pitchFamily="34" charset="0"/>
              <a:ea typeface="Calibri" panose="020F0502020204030204" pitchFamily="34" charset="0"/>
              <a:cs typeface="Calibri" panose="020F0502020204030204" pitchFamily="34" charset="0"/>
            </a:endParaRPr>
          </a:p>
        </p:txBody>
      </p:sp>
      <p:pic>
        <p:nvPicPr>
          <p:cNvPr id="7" name="Graphic 6" descr="Controlelijst met effen opvulling">
            <a:extLst>
              <a:ext uri="{FF2B5EF4-FFF2-40B4-BE49-F238E27FC236}">
                <a16:creationId xmlns:a16="http://schemas.microsoft.com/office/drawing/2014/main" xmlns="" id="{61F27475-DEB9-4C19-8B68-55946DD111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Tree>
    <p:extLst>
      <p:ext uri="{BB962C8B-B14F-4D97-AF65-F5344CB8AC3E}">
        <p14:creationId xmlns:p14="http://schemas.microsoft.com/office/powerpoint/2010/main" val="49148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422849" cy="1676603"/>
          </a:xfrm>
        </p:spPr>
        <p:txBody>
          <a:bodyPr>
            <a:normAutofit/>
          </a:bodyPr>
          <a:lstStyle/>
          <a:p>
            <a:r>
              <a:rPr lang="nl-NL" dirty="0"/>
              <a:t>Herkansing: remediëring</a:t>
            </a:r>
          </a:p>
        </p:txBody>
      </p:sp>
      <p:sp>
        <p:nvSpPr>
          <p:cNvPr id="10" name="Rectangle 9">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Document met effen opvulling">
            <a:extLst>
              <a:ext uri="{FF2B5EF4-FFF2-40B4-BE49-F238E27FC236}">
                <a16:creationId xmlns:a16="http://schemas.microsoft.com/office/drawing/2014/main" xmlns="" id="{868C3432-20D6-4FCE-99E9-4BE91B6A0F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0" y="2438400"/>
            <a:ext cx="6592609" cy="4042410"/>
          </a:xfrm>
        </p:spPr>
        <p:txBody>
          <a:bodyPr>
            <a:normAutofit fontScale="85000" lnSpcReduction="20000"/>
          </a:bodyPr>
          <a:lstStyle/>
          <a:p>
            <a:pPr>
              <a:lnSpc>
                <a:spcPct val="134000"/>
              </a:lnSpc>
              <a:spcBef>
                <a:spcPts val="0"/>
              </a:spcBef>
            </a:pPr>
            <a:r>
              <a:rPr lang="nl-NL" sz="1900" dirty="0"/>
              <a:t>Hoe richt je het herkansings-/remediëringstraject in bij een </a:t>
            </a:r>
            <a:r>
              <a:rPr lang="nl-NL" sz="1900" i="1" dirty="0"/>
              <a:t>high </a:t>
            </a:r>
            <a:r>
              <a:rPr lang="nl-NL" sz="1900" i="1" dirty="0" err="1"/>
              <a:t>stake</a:t>
            </a:r>
            <a:r>
              <a:rPr lang="nl-NL" sz="1900" i="1" dirty="0"/>
              <a:t> </a:t>
            </a:r>
            <a:r>
              <a:rPr lang="nl-NL" sz="1900" dirty="0"/>
              <a:t>beslissing?</a:t>
            </a:r>
          </a:p>
          <a:p>
            <a:pPr marL="0" indent="0">
              <a:lnSpc>
                <a:spcPct val="134000"/>
              </a:lnSpc>
              <a:spcBef>
                <a:spcPts val="0"/>
              </a:spcBef>
              <a:buNone/>
            </a:pPr>
            <a:endParaRPr lang="nl-NL" sz="1900" dirty="0"/>
          </a:p>
          <a:p>
            <a:pPr marL="0" indent="0">
              <a:lnSpc>
                <a:spcPct val="134000"/>
              </a:lnSpc>
              <a:spcBef>
                <a:spcPts val="0"/>
              </a:spcBef>
              <a:buNone/>
            </a:pPr>
            <a:r>
              <a:rPr lang="nl-NL" sz="1900" dirty="0"/>
              <a:t>Idealiter slaagt 100% van de studenten bij het </a:t>
            </a:r>
            <a:r>
              <a:rPr lang="nl-NL" sz="1900" i="1" dirty="0"/>
              <a:t>high </a:t>
            </a:r>
            <a:r>
              <a:rPr lang="nl-NL" sz="1900" i="1" dirty="0" err="1"/>
              <a:t>stake</a:t>
            </a:r>
            <a:r>
              <a:rPr lang="nl-NL" sz="1900" dirty="0"/>
              <a:t> moment. Immers, studenten weten door coaching en veel feedback hoe zij er voor staan en gaan pas ‘op’ voor de high </a:t>
            </a:r>
            <a:r>
              <a:rPr lang="nl-NL" sz="1900" dirty="0" err="1"/>
              <a:t>stake</a:t>
            </a:r>
            <a:r>
              <a:rPr lang="nl-NL" sz="1900" dirty="0"/>
              <a:t> beslissing als zij er klaar voor zijn. Echter, het nog steeds voorkomen dat de </a:t>
            </a:r>
            <a:r>
              <a:rPr lang="nl-NL" sz="1900" dirty="0" err="1"/>
              <a:t>beslsicommissie</a:t>
            </a:r>
            <a:r>
              <a:rPr lang="nl-NL" sz="1900" dirty="0"/>
              <a:t> vindt dat de student de leeruitkomsten niet heeft behaald. Hoe ziet dan een remediëringstraject voor de student eruit? </a:t>
            </a:r>
          </a:p>
          <a:p>
            <a:pPr marL="0" indent="0">
              <a:lnSpc>
                <a:spcPct val="134000"/>
              </a:lnSpc>
              <a:spcBef>
                <a:spcPts val="0"/>
              </a:spcBef>
              <a:buNone/>
            </a:pPr>
            <a:endParaRPr lang="nl-NL" sz="1900" dirty="0"/>
          </a:p>
          <a:p>
            <a:pPr marL="0" indent="0">
              <a:lnSpc>
                <a:spcPct val="134000"/>
              </a:lnSpc>
              <a:spcBef>
                <a:spcPts val="0"/>
              </a:spcBef>
              <a:buNone/>
            </a:pPr>
            <a:r>
              <a:rPr lang="nl-NL" sz="1900" dirty="0"/>
              <a:t>Overwegingen: Welk nieuw of aanvullend bewijs is nodig? Kan de student ook iets aantonen in een andere context? Hoeveel tijd heeft een student hiervoor nodig? Welke ondersteuning heeft hij hierbij nodig? Kan de student het hele onderwijsprogramma (of een deel daarvan opnieuw volgen? </a:t>
            </a:r>
          </a:p>
        </p:txBody>
      </p:sp>
    </p:spTree>
    <p:extLst>
      <p:ext uri="{BB962C8B-B14F-4D97-AF65-F5344CB8AC3E}">
        <p14:creationId xmlns:p14="http://schemas.microsoft.com/office/powerpoint/2010/main" val="971085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422849" cy="1676603"/>
          </a:xfrm>
        </p:spPr>
        <p:txBody>
          <a:bodyPr>
            <a:normAutofit/>
          </a:bodyPr>
          <a:lstStyle/>
          <a:p>
            <a:r>
              <a:rPr lang="nl-NL" dirty="0"/>
              <a:t>Herkansing: remediëring</a:t>
            </a:r>
          </a:p>
        </p:txBody>
      </p:sp>
      <p:sp>
        <p:nvSpPr>
          <p:cNvPr id="9" name="Rectangle 8">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descr="Document met effen opvulling">
            <a:extLst>
              <a:ext uri="{FF2B5EF4-FFF2-40B4-BE49-F238E27FC236}">
                <a16:creationId xmlns:a16="http://schemas.microsoft.com/office/drawing/2014/main" xmlns="" id="{EE173589-B880-47F8-BDE2-43A10F8AB3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2438400"/>
            <a:ext cx="6422848" cy="3785419"/>
          </a:xfrm>
        </p:spPr>
        <p:txBody>
          <a:bodyPr>
            <a:normAutofit fontScale="85000" lnSpcReduction="10000"/>
          </a:bodyPr>
          <a:lstStyle/>
          <a:p>
            <a:pPr>
              <a:lnSpc>
                <a:spcPct val="134000"/>
              </a:lnSpc>
              <a:spcBef>
                <a:spcPts val="0"/>
              </a:spcBef>
            </a:pPr>
            <a:r>
              <a:rPr lang="nl-NL" sz="1900" dirty="0"/>
              <a:t>Wat betekent het dat een student eigenaar is van het leerproces?</a:t>
            </a:r>
          </a:p>
          <a:p>
            <a:pPr marL="0" indent="0">
              <a:lnSpc>
                <a:spcPct val="134000"/>
              </a:lnSpc>
              <a:spcBef>
                <a:spcPts val="0"/>
              </a:spcBef>
              <a:buNone/>
            </a:pPr>
            <a:endParaRPr lang="nl-NL" sz="1900" dirty="0"/>
          </a:p>
          <a:p>
            <a:pPr marL="0" indent="0">
              <a:lnSpc>
                <a:spcPct val="134000"/>
              </a:lnSpc>
              <a:spcBef>
                <a:spcPts val="0"/>
              </a:spcBef>
              <a:buNone/>
            </a:pPr>
            <a:r>
              <a:rPr lang="nl-NL" sz="1900" dirty="0"/>
              <a:t>Overwegingen: studenten laten tussentijds zien in hoeverre zij de leeruitkomsten beheersen (voortgangsmomenten/</a:t>
            </a:r>
            <a:r>
              <a:rPr lang="nl-NL" sz="1900" i="1" dirty="0"/>
              <a:t>medium </a:t>
            </a:r>
            <a:r>
              <a:rPr lang="nl-NL" sz="1900" i="1" dirty="0" err="1"/>
              <a:t>stak</a:t>
            </a:r>
            <a:r>
              <a:rPr lang="nl-NL" sz="1900" dirty="0" err="1"/>
              <a:t>e</a:t>
            </a:r>
            <a:r>
              <a:rPr lang="nl-NL" sz="1900" dirty="0"/>
              <a:t> momenten). Wanneer een student tussentijds de feedback krijgt dat hij de leeruitkomst nog niet genoeg beheerst, spreekt hij (volgens het concept van PT) met de mentor/coach af welke activiteiten hij gaat ondernemen om zich de kennis en vaardigheden eigen te maken waardoor hij de leeruitkomst kan aantonen. Studenten zijn dit echter vaak niet gewend (vanuit hun oude ‘</a:t>
            </a:r>
            <a:r>
              <a:rPr lang="nl-NL" sz="1900" dirty="0" err="1"/>
              <a:t>toetscultuur</a:t>
            </a:r>
            <a:r>
              <a:rPr lang="nl-NL" sz="1900" dirty="0"/>
              <a:t>’) en vragen om een ‘herkansing’. Hoe gaan jullie daarmee om?</a:t>
            </a:r>
          </a:p>
        </p:txBody>
      </p:sp>
    </p:spTree>
    <p:extLst>
      <p:ext uri="{BB962C8B-B14F-4D97-AF65-F5344CB8AC3E}">
        <p14:creationId xmlns:p14="http://schemas.microsoft.com/office/powerpoint/2010/main" val="1109203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422849" cy="1676603"/>
          </a:xfrm>
        </p:spPr>
        <p:txBody>
          <a:bodyPr>
            <a:normAutofit/>
          </a:bodyPr>
          <a:lstStyle/>
          <a:p>
            <a:r>
              <a:rPr lang="nl-NL" dirty="0"/>
              <a:t>Portfolio (toetsinstrument)</a:t>
            </a:r>
          </a:p>
        </p:txBody>
      </p:sp>
      <p:sp>
        <p:nvSpPr>
          <p:cNvPr id="10" name="Rectangle 9">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Geopende map met effen opvulling">
            <a:extLst>
              <a:ext uri="{FF2B5EF4-FFF2-40B4-BE49-F238E27FC236}">
                <a16:creationId xmlns:a16="http://schemas.microsoft.com/office/drawing/2014/main" xmlns="" id="{C13AD36A-4634-4DDB-AD8D-A2143448C0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305197" y="2059460"/>
            <a:ext cx="6422848" cy="3785419"/>
          </a:xfrm>
        </p:spPr>
        <p:txBody>
          <a:bodyPr>
            <a:normAutofit/>
          </a:bodyPr>
          <a:lstStyle/>
          <a:p>
            <a:pPr>
              <a:lnSpc>
                <a:spcPct val="114000"/>
              </a:lnSpc>
              <a:spcBef>
                <a:spcPts val="0"/>
              </a:spcBef>
            </a:pPr>
            <a:r>
              <a:rPr lang="nl-NL" sz="1700" dirty="0"/>
              <a:t>Hoe wordt het portfolio ingericht/gestructureerd?</a:t>
            </a:r>
          </a:p>
          <a:p>
            <a:pPr marL="0" indent="0">
              <a:lnSpc>
                <a:spcPct val="114000"/>
              </a:lnSpc>
              <a:spcBef>
                <a:spcPts val="0"/>
              </a:spcBef>
              <a:buNone/>
            </a:pPr>
            <a:endParaRPr lang="nl-NL" sz="1700" dirty="0"/>
          </a:p>
          <a:p>
            <a:pPr marL="0" indent="0">
              <a:lnSpc>
                <a:spcPct val="114000"/>
              </a:lnSpc>
              <a:spcBef>
                <a:spcPts val="0"/>
              </a:spcBef>
              <a:buNone/>
            </a:pPr>
            <a:r>
              <a:rPr lang="nl-NL" sz="1700" dirty="0"/>
              <a:t>Bij programmatisch toetsen wordt de </a:t>
            </a:r>
            <a:r>
              <a:rPr lang="nl-NL" sz="1700" i="1" dirty="0"/>
              <a:t>high </a:t>
            </a:r>
            <a:r>
              <a:rPr lang="nl-NL" sz="1700" i="1" dirty="0" err="1"/>
              <a:t>stake</a:t>
            </a:r>
            <a:r>
              <a:rPr lang="nl-NL" sz="1700" i="1" dirty="0"/>
              <a:t> </a:t>
            </a:r>
            <a:r>
              <a:rPr lang="nl-NL" sz="1700" dirty="0"/>
              <a:t>beslissing veelal genomen op basis van een portfolio/beslisdossier. Belangrijk is om te zorgen voor een goede inrichting/kapstok van het portfolio waarbij</a:t>
            </a:r>
          </a:p>
          <a:p>
            <a:pPr marL="514350" indent="-514350">
              <a:lnSpc>
                <a:spcPct val="114000"/>
              </a:lnSpc>
              <a:spcBef>
                <a:spcPts val="0"/>
              </a:spcBef>
              <a:buFont typeface="+mj-lt"/>
              <a:buAutoNum type="arabicParenR"/>
            </a:pPr>
            <a:r>
              <a:rPr lang="nl-NL" sz="1700" dirty="0"/>
              <a:t>de datapunten en gegeven feedback goed geordend zijn</a:t>
            </a:r>
          </a:p>
          <a:p>
            <a:pPr marL="514350" indent="-514350">
              <a:lnSpc>
                <a:spcPct val="114000"/>
              </a:lnSpc>
              <a:spcBef>
                <a:spcPts val="0"/>
              </a:spcBef>
              <a:buFont typeface="+mj-lt"/>
              <a:buAutoNum type="arabicParenR"/>
            </a:pPr>
            <a:r>
              <a:rPr lang="nl-NL" sz="1700" dirty="0"/>
              <a:t>de student inzicht heeft in eigen ontwikkeling (‘lerend’)</a:t>
            </a:r>
          </a:p>
          <a:p>
            <a:pPr marL="514350" indent="-514350">
              <a:lnSpc>
                <a:spcPct val="114000"/>
              </a:lnSpc>
              <a:spcBef>
                <a:spcPts val="0"/>
              </a:spcBef>
              <a:buFont typeface="+mj-lt"/>
              <a:buAutoNum type="arabicParenR"/>
            </a:pPr>
            <a:r>
              <a:rPr lang="nl-NL" sz="1700" dirty="0"/>
              <a:t>de mentor/coach inzicht heeft in ontwikkeling van student</a:t>
            </a:r>
          </a:p>
          <a:p>
            <a:pPr marL="514350" indent="-514350">
              <a:lnSpc>
                <a:spcPct val="114000"/>
              </a:lnSpc>
              <a:spcBef>
                <a:spcPts val="0"/>
              </a:spcBef>
              <a:buFont typeface="+mj-lt"/>
              <a:buAutoNum type="arabicParenR"/>
            </a:pPr>
            <a:r>
              <a:rPr lang="nl-NL" sz="1700" dirty="0"/>
              <a:t>de besliscommissie op basis van het portfolio efficiënt een besluit kan nemen</a:t>
            </a:r>
          </a:p>
        </p:txBody>
      </p:sp>
    </p:spTree>
    <p:extLst>
      <p:ext uri="{BB962C8B-B14F-4D97-AF65-F5344CB8AC3E}">
        <p14:creationId xmlns:p14="http://schemas.microsoft.com/office/powerpoint/2010/main" val="25757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422849" cy="1676603"/>
          </a:xfrm>
        </p:spPr>
        <p:txBody>
          <a:bodyPr>
            <a:normAutofit/>
          </a:bodyPr>
          <a:lstStyle/>
          <a:p>
            <a:r>
              <a:rPr lang="nl-NL" dirty="0"/>
              <a:t>Portfolio (toetsinstrument)</a:t>
            </a:r>
          </a:p>
        </p:txBody>
      </p:sp>
      <p:sp>
        <p:nvSpPr>
          <p:cNvPr id="9" name="Rectangle 8">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descr="Geopende map met effen opvulling">
            <a:extLst>
              <a:ext uri="{FF2B5EF4-FFF2-40B4-BE49-F238E27FC236}">
                <a16:creationId xmlns:a16="http://schemas.microsoft.com/office/drawing/2014/main" xmlns="" id="{3D074655-4B1C-4F3F-A5B2-AF40D5425F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2438400"/>
            <a:ext cx="6422848" cy="3785419"/>
          </a:xfrm>
        </p:spPr>
        <p:txBody>
          <a:bodyPr>
            <a:normAutofit/>
          </a:bodyPr>
          <a:lstStyle/>
          <a:p>
            <a:pPr>
              <a:lnSpc>
                <a:spcPct val="114000"/>
              </a:lnSpc>
              <a:spcBef>
                <a:spcPts val="0"/>
              </a:spcBef>
            </a:pPr>
            <a:r>
              <a:rPr lang="nl-NL" sz="2000" dirty="0"/>
              <a:t>Welke vorm heeft het portfolio?</a:t>
            </a:r>
          </a:p>
          <a:p>
            <a:pPr marL="0" indent="0">
              <a:lnSpc>
                <a:spcPct val="114000"/>
              </a:lnSpc>
              <a:spcBef>
                <a:spcPts val="0"/>
              </a:spcBef>
              <a:buNone/>
            </a:pPr>
            <a:endParaRPr lang="nl-NL" sz="2000" dirty="0"/>
          </a:p>
          <a:p>
            <a:pPr marL="457200" indent="-457200">
              <a:lnSpc>
                <a:spcPct val="114000"/>
              </a:lnSpc>
              <a:spcBef>
                <a:spcPts val="0"/>
              </a:spcBef>
              <a:buFont typeface="+mj-lt"/>
              <a:buAutoNum type="arabicParenR"/>
            </a:pPr>
            <a:r>
              <a:rPr lang="nl-NL" sz="2000" dirty="0"/>
              <a:t>Welke applicatie/software/tool/website gebruik je? Houd rekening met privacy, archivering, toegankelijkheid voor beoordelaars. </a:t>
            </a:r>
          </a:p>
          <a:p>
            <a:pPr marL="457200" indent="-457200">
              <a:lnSpc>
                <a:spcPct val="114000"/>
              </a:lnSpc>
              <a:spcBef>
                <a:spcPts val="0"/>
              </a:spcBef>
              <a:buFont typeface="+mj-lt"/>
              <a:buAutoNum type="arabicParenR"/>
            </a:pPr>
            <a:r>
              <a:rPr lang="nl-NL" sz="2000" dirty="0"/>
              <a:t>Is er één (</a:t>
            </a:r>
            <a:r>
              <a:rPr lang="nl-NL" sz="2000" dirty="0" err="1"/>
              <a:t>ontwikkelings</a:t>
            </a:r>
            <a:r>
              <a:rPr lang="nl-NL" sz="2000" dirty="0"/>
              <a:t>)portfolio over de hele opleiding heen en/of een apart beoordelingsportfolio? </a:t>
            </a:r>
          </a:p>
        </p:txBody>
      </p:sp>
    </p:spTree>
    <p:extLst>
      <p:ext uri="{BB962C8B-B14F-4D97-AF65-F5344CB8AC3E}">
        <p14:creationId xmlns:p14="http://schemas.microsoft.com/office/powerpoint/2010/main" val="226133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422849" cy="1676603"/>
          </a:xfrm>
        </p:spPr>
        <p:txBody>
          <a:bodyPr>
            <a:normAutofit/>
          </a:bodyPr>
          <a:lstStyle/>
          <a:p>
            <a:r>
              <a:rPr lang="nl-NL" dirty="0"/>
              <a:t>Portfolio (toetsinstrument)</a:t>
            </a:r>
          </a:p>
        </p:txBody>
      </p:sp>
      <p:sp>
        <p:nvSpPr>
          <p:cNvPr id="9" name="Rectangle 8">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descr="Geopende map met effen opvulling">
            <a:extLst>
              <a:ext uri="{FF2B5EF4-FFF2-40B4-BE49-F238E27FC236}">
                <a16:creationId xmlns:a16="http://schemas.microsoft.com/office/drawing/2014/main" xmlns="" id="{3D074655-4B1C-4F3F-A5B2-AF40D5425F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2438400"/>
            <a:ext cx="6422848" cy="3785419"/>
          </a:xfrm>
        </p:spPr>
        <p:txBody>
          <a:bodyPr>
            <a:normAutofit/>
          </a:bodyPr>
          <a:lstStyle/>
          <a:p>
            <a:pPr>
              <a:lnSpc>
                <a:spcPct val="114000"/>
              </a:lnSpc>
              <a:spcBef>
                <a:spcPts val="0"/>
              </a:spcBef>
            </a:pPr>
            <a:r>
              <a:rPr lang="nl-NL" sz="2000" dirty="0"/>
              <a:t>Wie is eigenaar van het portfolio? (student of opleiding)?</a:t>
            </a:r>
          </a:p>
          <a:p>
            <a:pPr marL="0" indent="0">
              <a:lnSpc>
                <a:spcPct val="114000"/>
              </a:lnSpc>
              <a:spcBef>
                <a:spcPts val="0"/>
              </a:spcBef>
              <a:buNone/>
            </a:pPr>
            <a:endParaRPr lang="nl-NL" sz="2000" dirty="0"/>
          </a:p>
          <a:p>
            <a:pPr marL="0" indent="0">
              <a:lnSpc>
                <a:spcPct val="114000"/>
              </a:lnSpc>
              <a:spcBef>
                <a:spcPts val="0"/>
              </a:spcBef>
              <a:buNone/>
            </a:pPr>
            <a:r>
              <a:rPr lang="nl-NL" sz="2000" dirty="0"/>
              <a:t>Overwegingen: Afhankelijk van de visie op leren én de gekozen applicatie t.b.v. een digitaal portfolio is de student wel of niet de eigenaar van het portfolio. Dit heeft o.a. consequenties voor het beslismoment: </a:t>
            </a:r>
            <a:r>
              <a:rPr lang="nl-NL" sz="2000" i="1" dirty="0"/>
              <a:t>levert</a:t>
            </a:r>
            <a:r>
              <a:rPr lang="nl-NL" sz="2000" dirty="0"/>
              <a:t> de student het portfolio in of </a:t>
            </a:r>
            <a:r>
              <a:rPr lang="nl-NL" sz="2000" i="1" dirty="0"/>
              <a:t>verleent</a:t>
            </a:r>
            <a:r>
              <a:rPr lang="nl-NL" sz="2000" dirty="0"/>
              <a:t> de student toegang tot het portfolio.   </a:t>
            </a:r>
            <a:br>
              <a:rPr lang="nl-NL" sz="2000" dirty="0"/>
            </a:br>
            <a:r>
              <a:rPr lang="nl-NL" sz="2000" dirty="0"/>
              <a:t>M.a.w. hoe krijgt de besliscommissie toegang tot het (digitale) portfolio? </a:t>
            </a:r>
          </a:p>
          <a:p>
            <a:pPr marL="0" indent="0">
              <a:lnSpc>
                <a:spcPct val="114000"/>
              </a:lnSpc>
              <a:spcBef>
                <a:spcPts val="0"/>
              </a:spcBef>
              <a:buNone/>
            </a:pPr>
            <a:endParaRPr lang="nl-NL" sz="2000" dirty="0"/>
          </a:p>
        </p:txBody>
      </p:sp>
    </p:spTree>
    <p:extLst>
      <p:ext uri="{BB962C8B-B14F-4D97-AF65-F5344CB8AC3E}">
        <p14:creationId xmlns:p14="http://schemas.microsoft.com/office/powerpoint/2010/main" val="1873266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EBDAD64-B8B8-40A0-A7D4-EAC4D9741B51}"/>
              </a:ext>
            </a:extLst>
          </p:cNvPr>
          <p:cNvSpPr>
            <a:spLocks noGrp="1"/>
          </p:cNvSpPr>
          <p:nvPr>
            <p:ph type="title"/>
          </p:nvPr>
        </p:nvSpPr>
        <p:spPr>
          <a:xfrm>
            <a:off x="5214579" y="629266"/>
            <a:ext cx="6422849" cy="1676603"/>
          </a:xfrm>
        </p:spPr>
        <p:txBody>
          <a:bodyPr>
            <a:normAutofit/>
          </a:bodyPr>
          <a:lstStyle/>
          <a:p>
            <a:r>
              <a:rPr lang="nl-NL" sz="3600" dirty="0"/>
              <a:t>Waarom een gespreksleidraad?</a:t>
            </a:r>
          </a:p>
        </p:txBody>
      </p:sp>
      <p:sp>
        <p:nvSpPr>
          <p:cNvPr id="10" name="Rectangle 9">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Chatten met effen opvulling">
            <a:extLst>
              <a:ext uri="{FF2B5EF4-FFF2-40B4-BE49-F238E27FC236}">
                <a16:creationId xmlns:a16="http://schemas.microsoft.com/office/drawing/2014/main" xmlns="" id="{CAAA1BD2-90CE-4F06-BCC2-EE3A7A1CCB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C2049875-2942-400D-96A0-F8E2FF242C41}"/>
              </a:ext>
            </a:extLst>
          </p:cNvPr>
          <p:cNvSpPr>
            <a:spLocks noGrp="1"/>
          </p:cNvSpPr>
          <p:nvPr>
            <p:ph idx="1"/>
          </p:nvPr>
        </p:nvSpPr>
        <p:spPr>
          <a:xfrm>
            <a:off x="5120640" y="1872360"/>
            <a:ext cx="6168683" cy="4199667"/>
          </a:xfrm>
        </p:spPr>
        <p:txBody>
          <a:bodyPr>
            <a:normAutofit fontScale="92500" lnSpcReduction="20000"/>
          </a:bodyPr>
          <a:lstStyle/>
          <a:p>
            <a:pPr>
              <a:lnSpc>
                <a:spcPct val="124000"/>
              </a:lnSpc>
              <a:spcBef>
                <a:spcPts val="0"/>
              </a:spcBef>
            </a:pPr>
            <a:r>
              <a:rPr lang="nl-NL" sz="2400" dirty="0"/>
              <a:t>Wat was de aanleiding</a:t>
            </a:r>
            <a:r>
              <a:rPr lang="nl-NL" sz="2400" dirty="0" smtClean="0"/>
              <a:t>?</a:t>
            </a:r>
            <a:endParaRPr lang="nl-NL" sz="2400" dirty="0"/>
          </a:p>
          <a:p>
            <a:pPr lvl="1">
              <a:lnSpc>
                <a:spcPct val="124000"/>
              </a:lnSpc>
              <a:spcBef>
                <a:spcPts val="0"/>
              </a:spcBef>
            </a:pPr>
            <a:r>
              <a:rPr lang="nl-NL" sz="2000" dirty="0" smtClean="0"/>
              <a:t>Leernetwerk programmatisch toetsen (2021)</a:t>
            </a:r>
          </a:p>
          <a:p>
            <a:pPr lvl="1">
              <a:lnSpc>
                <a:spcPct val="124000"/>
              </a:lnSpc>
              <a:spcBef>
                <a:spcPts val="0"/>
              </a:spcBef>
            </a:pPr>
            <a:r>
              <a:rPr lang="nl-NL" sz="2000" dirty="0"/>
              <a:t>Voor een doordachte inrichting van het beslisproces moeten ontwerpkeuzes worden gemaakt. Voor belangrijke aspecten zijn </a:t>
            </a:r>
            <a:r>
              <a:rPr lang="nl-NL" sz="2000" dirty="0" smtClean="0"/>
              <a:t>beslisvragen </a:t>
            </a:r>
            <a:r>
              <a:rPr lang="nl-NL" sz="2000" dirty="0"/>
              <a:t>met overwegingen </a:t>
            </a:r>
            <a:r>
              <a:rPr lang="nl-NL" sz="2000" dirty="0" smtClean="0"/>
              <a:t>geformuleerd.</a:t>
            </a:r>
          </a:p>
          <a:p>
            <a:pPr marL="0" indent="0">
              <a:lnSpc>
                <a:spcPct val="124000"/>
              </a:lnSpc>
              <a:spcBef>
                <a:spcPts val="0"/>
              </a:spcBef>
              <a:buNone/>
            </a:pPr>
            <a:endParaRPr lang="nl-NL" sz="2400" dirty="0"/>
          </a:p>
          <a:p>
            <a:pPr>
              <a:lnSpc>
                <a:spcPct val="124000"/>
              </a:lnSpc>
              <a:spcBef>
                <a:spcPts val="0"/>
              </a:spcBef>
            </a:pPr>
            <a:r>
              <a:rPr lang="nl-NL" sz="2400" dirty="0"/>
              <a:t>Hoe te gebruiken</a:t>
            </a:r>
            <a:r>
              <a:rPr lang="nl-NL" sz="2400" dirty="0" smtClean="0"/>
              <a:t>?</a:t>
            </a:r>
          </a:p>
          <a:p>
            <a:pPr lvl="1">
              <a:lnSpc>
                <a:spcPct val="124000"/>
              </a:lnSpc>
              <a:spcBef>
                <a:spcPts val="0"/>
              </a:spcBef>
            </a:pPr>
            <a:r>
              <a:rPr lang="nl-NL" sz="2000" dirty="0" smtClean="0"/>
              <a:t>Als </a:t>
            </a:r>
            <a:r>
              <a:rPr lang="nl-NL" sz="2000" dirty="0"/>
              <a:t>gesprekstool bij </a:t>
            </a:r>
            <a:r>
              <a:rPr lang="nl-NL" sz="2000" dirty="0" smtClean="0"/>
              <a:t>(1) ontwikkeling inrichting </a:t>
            </a:r>
            <a:r>
              <a:rPr lang="nl-NL" sz="2000" dirty="0"/>
              <a:t>beslisproces </a:t>
            </a:r>
            <a:r>
              <a:rPr lang="nl-NL" sz="2000" dirty="0" smtClean="0"/>
              <a:t>bij programmatisch toetsen (2</a:t>
            </a:r>
            <a:r>
              <a:rPr lang="nl-NL" sz="2000" dirty="0"/>
              <a:t>) bij evalueren </a:t>
            </a:r>
            <a:r>
              <a:rPr lang="nl-NL" sz="2000" dirty="0" smtClean="0"/>
              <a:t>van het beslisproces</a:t>
            </a:r>
            <a:endParaRPr lang="nl-NL" sz="2000" dirty="0"/>
          </a:p>
          <a:p>
            <a:pPr lvl="1">
              <a:lnSpc>
                <a:spcPct val="124000"/>
              </a:lnSpc>
              <a:spcBef>
                <a:spcPts val="0"/>
              </a:spcBef>
            </a:pPr>
            <a:r>
              <a:rPr lang="nl-NL" sz="2000" dirty="0"/>
              <a:t>Let op! Aanpassen aan terminologie eigen hogeschool/opleiding</a:t>
            </a:r>
          </a:p>
          <a:p>
            <a:endParaRPr lang="nl-NL" sz="2400" dirty="0"/>
          </a:p>
          <a:p>
            <a:pPr marL="0" indent="0">
              <a:buNone/>
            </a:pPr>
            <a:endParaRPr lang="nl-NL" sz="1700" dirty="0"/>
          </a:p>
          <a:p>
            <a:endParaRPr lang="nl-NL" sz="1700" dirty="0"/>
          </a:p>
        </p:txBody>
      </p:sp>
    </p:spTree>
    <p:extLst>
      <p:ext uri="{BB962C8B-B14F-4D97-AF65-F5344CB8AC3E}">
        <p14:creationId xmlns:p14="http://schemas.microsoft.com/office/powerpoint/2010/main" val="3792839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81" y="629267"/>
            <a:ext cx="6672619" cy="1243094"/>
          </a:xfrm>
        </p:spPr>
        <p:txBody>
          <a:bodyPr>
            <a:normAutofit/>
          </a:bodyPr>
          <a:lstStyle/>
          <a:p>
            <a:r>
              <a:rPr lang="nl-NL" sz="3600" dirty="0"/>
              <a:t>Beslisprocedure: werkproces 1/2</a:t>
            </a:r>
          </a:p>
        </p:txBody>
      </p:sp>
      <p:sp>
        <p:nvSpPr>
          <p:cNvPr id="12" name="Rectangle 11">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Werkstroom met effen opvulling">
            <a:extLst>
              <a:ext uri="{FF2B5EF4-FFF2-40B4-BE49-F238E27FC236}">
                <a16:creationId xmlns:a16="http://schemas.microsoft.com/office/drawing/2014/main" xmlns="" id="{8B761427-83D4-4709-ACF3-5A7305DC2C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1788160"/>
            <a:ext cx="6672618" cy="4643120"/>
          </a:xfrm>
        </p:spPr>
        <p:txBody>
          <a:bodyPr>
            <a:normAutofit lnSpcReduction="10000"/>
          </a:bodyPr>
          <a:lstStyle/>
          <a:p>
            <a:pPr marL="0" indent="0">
              <a:spcBef>
                <a:spcPts val="0"/>
              </a:spcBef>
              <a:buNone/>
            </a:pPr>
            <a:r>
              <a:rPr lang="nl-NL" sz="1600" dirty="0"/>
              <a:t>Hoe ziet het werkproces  (stappen + tijdpad) eruit?</a:t>
            </a:r>
          </a:p>
          <a:p>
            <a:pPr marL="0" indent="0">
              <a:spcBef>
                <a:spcPts val="0"/>
              </a:spcBef>
              <a:buNone/>
            </a:pPr>
            <a:endParaRPr lang="nl-NL" sz="1600" dirty="0"/>
          </a:p>
          <a:p>
            <a:pPr marL="0" indent="0">
              <a:spcBef>
                <a:spcPts val="0"/>
              </a:spcBef>
              <a:buNone/>
            </a:pPr>
            <a:r>
              <a:rPr lang="nl-NL" sz="1600" b="1" dirty="0"/>
              <a:t>Aanleveren van portfolio</a:t>
            </a:r>
          </a:p>
          <a:p>
            <a:pPr marL="514350" indent="-514350">
              <a:spcBef>
                <a:spcPts val="0"/>
              </a:spcBef>
              <a:buAutoNum type="arabicPeriod"/>
            </a:pPr>
            <a:r>
              <a:rPr lang="nl-NL" sz="1600" dirty="0"/>
              <a:t>Hoe wordt het (digitale) portfolio aangeleverd (toegankelijk voor assessoren)?</a:t>
            </a:r>
          </a:p>
          <a:p>
            <a:pPr marL="514350" indent="-514350">
              <a:spcBef>
                <a:spcPts val="0"/>
              </a:spcBef>
              <a:buAutoNum type="arabicPeriod"/>
            </a:pPr>
            <a:r>
              <a:rPr lang="nl-NL" sz="1600" dirty="0"/>
              <a:t>Ontvankelijkheid: Wat is de rol van de student bij check op ontvankelijkheid (verklaring) en wat zijn </a:t>
            </a:r>
            <a:r>
              <a:rPr lang="nl-NL" sz="1600"/>
              <a:t>de vervolgstappen </a:t>
            </a:r>
            <a:r>
              <a:rPr lang="nl-NL" sz="1600" dirty="0"/>
              <a:t>bij niet ontvankelijk?</a:t>
            </a:r>
          </a:p>
          <a:p>
            <a:pPr marL="0" indent="0">
              <a:spcBef>
                <a:spcPts val="0"/>
              </a:spcBef>
              <a:buNone/>
            </a:pPr>
            <a:endParaRPr lang="nl-NL" sz="1600" dirty="0"/>
          </a:p>
          <a:p>
            <a:pPr marL="0" indent="0">
              <a:spcBef>
                <a:spcPts val="0"/>
              </a:spcBef>
              <a:buNone/>
            </a:pPr>
            <a:r>
              <a:rPr lang="nl-NL" sz="1600" b="1" dirty="0"/>
              <a:t>Tot een oordeel komen</a:t>
            </a:r>
          </a:p>
          <a:p>
            <a:pPr marL="514350" indent="-514350">
              <a:spcBef>
                <a:spcPts val="0"/>
              </a:spcBef>
              <a:buFont typeface="+mj-lt"/>
              <a:buAutoNum type="arabicPeriod" startAt="3"/>
            </a:pPr>
            <a:r>
              <a:rPr lang="nl-NL" sz="1600" dirty="0"/>
              <a:t>De individuele assessor velt op basis van het beoordelingsmodel een voorlopig oordeel: Welke leesvolgorde kun je de assessor aanraden? (efficiëntie)</a:t>
            </a:r>
          </a:p>
          <a:p>
            <a:pPr marL="514350" indent="-514350">
              <a:spcBef>
                <a:spcPts val="0"/>
              </a:spcBef>
              <a:buFont typeface="+mj-lt"/>
              <a:buAutoNum type="arabicPeriod" startAt="3"/>
            </a:pPr>
            <a:r>
              <a:rPr lang="nl-NL" sz="1600" dirty="0"/>
              <a:t>Bij CGI. Is de procedure voor het gesprek voor kandidaat en assessor vastgelegd (transparantie)</a:t>
            </a:r>
          </a:p>
          <a:p>
            <a:pPr marL="514350" indent="-514350">
              <a:spcBef>
                <a:spcPts val="0"/>
              </a:spcBef>
              <a:buFont typeface="+mj-lt"/>
              <a:buAutoNum type="arabicPeriod" startAt="3"/>
            </a:pPr>
            <a:r>
              <a:rPr lang="nl-NL" sz="1600" dirty="0"/>
              <a:t>Hoe komen de assessoren tot een gezamenlijk onderdeel (consensus of middelen)?</a:t>
            </a:r>
          </a:p>
          <a:p>
            <a:pPr marL="514350" indent="-514350">
              <a:spcBef>
                <a:spcPts val="0"/>
              </a:spcBef>
              <a:buFont typeface="+mj-lt"/>
              <a:buAutoNum type="arabicPeriod" startAt="3"/>
            </a:pPr>
            <a:r>
              <a:rPr lang="nl-NL" sz="1600" dirty="0"/>
              <a:t>Hoe worden eventuele zelfbeoordeling en beoordelingsadviezen meegewogen? </a:t>
            </a:r>
          </a:p>
          <a:p>
            <a:pPr marL="514350" indent="-514350">
              <a:spcBef>
                <a:spcPts val="0"/>
              </a:spcBef>
              <a:buFont typeface="+mj-lt"/>
              <a:buAutoNum type="arabicPeriod" startAt="3"/>
            </a:pPr>
            <a:r>
              <a:rPr lang="nl-NL" sz="1600" dirty="0"/>
              <a:t>Welke beslisregels worden gehanteerd? </a:t>
            </a:r>
          </a:p>
          <a:p>
            <a:pPr marL="514350" indent="-514350">
              <a:spcBef>
                <a:spcPts val="0"/>
              </a:spcBef>
              <a:buFont typeface="+mj-lt"/>
              <a:buAutoNum type="arabicPeriod" startAt="3"/>
            </a:pPr>
            <a:r>
              <a:rPr lang="nl-NL" sz="1600" dirty="0"/>
              <a:t>Welke procedure wordt gevolgd bij geen beoordelaarsovereenstemming tussen assessoren?</a:t>
            </a:r>
          </a:p>
          <a:p>
            <a:pPr marL="514350" indent="-514350">
              <a:buFont typeface="+mj-lt"/>
              <a:buAutoNum type="arabicPeriod" startAt="3"/>
            </a:pPr>
            <a:endParaRPr lang="nl-NL" sz="1600" dirty="0"/>
          </a:p>
          <a:p>
            <a:pPr marL="514350" indent="-514350">
              <a:buAutoNum type="arabicPeriod" startAt="3"/>
            </a:pPr>
            <a:endParaRPr lang="nl-NL" sz="1600" dirty="0"/>
          </a:p>
          <a:p>
            <a:pPr marL="514350" indent="-514350">
              <a:buAutoNum type="arabicPeriod" startAt="3"/>
            </a:pPr>
            <a:endParaRPr lang="nl-NL" sz="1400" dirty="0"/>
          </a:p>
        </p:txBody>
      </p:sp>
    </p:spTree>
    <p:extLst>
      <p:ext uri="{BB962C8B-B14F-4D97-AF65-F5344CB8AC3E}">
        <p14:creationId xmlns:p14="http://schemas.microsoft.com/office/powerpoint/2010/main" val="3774398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422849" cy="1676603"/>
          </a:xfrm>
        </p:spPr>
        <p:txBody>
          <a:bodyPr>
            <a:normAutofit/>
          </a:bodyPr>
          <a:lstStyle/>
          <a:p>
            <a:r>
              <a:rPr lang="nl-NL" sz="3600" dirty="0"/>
              <a:t>Beslisprocedure: werkproces 2/2</a:t>
            </a:r>
          </a:p>
        </p:txBody>
      </p:sp>
      <p:sp>
        <p:nvSpPr>
          <p:cNvPr id="9" name="Rectangle 8">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descr="Werkstroom met effen opvulling">
            <a:extLst>
              <a:ext uri="{FF2B5EF4-FFF2-40B4-BE49-F238E27FC236}">
                <a16:creationId xmlns:a16="http://schemas.microsoft.com/office/drawing/2014/main" xmlns="" id="{E8031BF3-95E5-40AB-8B41-A221D2F16E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2438400"/>
            <a:ext cx="6422848" cy="3785419"/>
          </a:xfrm>
        </p:spPr>
        <p:txBody>
          <a:bodyPr>
            <a:normAutofit/>
          </a:bodyPr>
          <a:lstStyle/>
          <a:p>
            <a:pPr marL="0" indent="0">
              <a:buNone/>
            </a:pPr>
            <a:r>
              <a:rPr lang="nl-NL" sz="1700" b="1" dirty="0">
                <a:effectLst/>
                <a:latin typeface="Calibri" panose="020F0502020204030204" pitchFamily="34" charset="0"/>
                <a:ea typeface="Calibri" panose="020F0502020204030204" pitchFamily="34" charset="0"/>
                <a:cs typeface="Arial" panose="020B0604020202020204" pitchFamily="34" charset="0"/>
              </a:rPr>
              <a:t>Oordeel onderbouwen/vaststellen</a:t>
            </a:r>
          </a:p>
          <a:p>
            <a:pPr marL="514350" indent="-514350">
              <a:buFont typeface="+mj-lt"/>
              <a:buAutoNum type="arabicPeriod" startAt="8"/>
            </a:pPr>
            <a:r>
              <a:rPr lang="nl-NL" sz="1700" dirty="0"/>
              <a:t>Welke beoordelingen moeten in breder verband (besliscommissie of assessorenoverleg) besproken worden?</a:t>
            </a:r>
          </a:p>
          <a:p>
            <a:pPr marL="514350" indent="-514350">
              <a:buFont typeface="+mj-lt"/>
              <a:buAutoNum type="arabicPeriod" startAt="8"/>
            </a:pPr>
            <a:r>
              <a:rPr lang="nl-NL" sz="1700" dirty="0"/>
              <a:t>Moet het oordeel van assessoren vastgesteld worden? (v.b. besliscommissie is als geheel verantwoordelijk?)</a:t>
            </a:r>
            <a:endParaRPr lang="nl-NL" sz="1700" dirty="0">
              <a:latin typeface="Calibri" panose="020F0502020204030204" pitchFamily="34" charset="0"/>
              <a:ea typeface="Calibri" panose="020F0502020204030204" pitchFamily="34" charset="0"/>
              <a:cs typeface="Arial" panose="020B0604020202020204" pitchFamily="34" charset="0"/>
            </a:endParaRPr>
          </a:p>
          <a:p>
            <a:pPr marL="514350" indent="-514350">
              <a:buFont typeface="+mj-lt"/>
              <a:buAutoNum type="arabicPeriod" startAt="8"/>
            </a:pPr>
            <a:r>
              <a:rPr lang="nl-NL" sz="1700" dirty="0">
                <a:latin typeface="Calibri" panose="020F0502020204030204" pitchFamily="34" charset="0"/>
                <a:ea typeface="Calibri" panose="020F0502020204030204" pitchFamily="34" charset="0"/>
                <a:cs typeface="Arial" panose="020B0604020202020204" pitchFamily="34" charset="0"/>
              </a:rPr>
              <a:t>Hoe wordt het oordeel onderbouwd (belang: herleidbaarheid van het oordeel). Hoe wordt </a:t>
            </a:r>
            <a:r>
              <a:rPr lang="nl-NL" sz="1700" dirty="0">
                <a:latin typeface="Calibri" panose="020F0502020204030204" pitchFamily="34" charset="0"/>
                <a:cs typeface="Arial" panose="020B0604020202020204" pitchFamily="34" charset="0"/>
              </a:rPr>
              <a:t>ontwikkelingsgerichte feedback gegeven? </a:t>
            </a:r>
          </a:p>
          <a:p>
            <a:pPr marL="514350" indent="-514350">
              <a:buFont typeface="+mj-lt"/>
              <a:buAutoNum type="arabicPeriod" startAt="8"/>
            </a:pPr>
            <a:endParaRPr lang="nl-NL" sz="1700" dirty="0">
              <a:latin typeface="Calibri" panose="020F0502020204030204" pitchFamily="34" charset="0"/>
              <a:cs typeface="Arial" panose="020B0604020202020204" pitchFamily="34" charset="0"/>
            </a:endParaRPr>
          </a:p>
          <a:p>
            <a:pPr marL="0" indent="0">
              <a:buNone/>
            </a:pPr>
            <a:r>
              <a:rPr lang="nl-NL" sz="1700" dirty="0">
                <a:latin typeface="Calibri" panose="020F0502020204030204" pitchFamily="34" charset="0"/>
                <a:cs typeface="Arial" panose="020B0604020202020204" pitchFamily="34" charset="0"/>
              </a:rPr>
              <a:t>Bij onvoldoende resultaat? Zie dia </a:t>
            </a:r>
            <a:r>
              <a:rPr lang="nl-NL" sz="1700" dirty="0">
                <a:latin typeface="Calibri" panose="020F0502020204030204" pitchFamily="34" charset="0"/>
                <a:cs typeface="Arial" panose="020B0604020202020204" pitchFamily="34" charset="0"/>
                <a:hlinkClick r:id="" action="ppaction://noaction"/>
              </a:rPr>
              <a:t>Herkansing high </a:t>
            </a:r>
            <a:r>
              <a:rPr lang="nl-NL" sz="1700" dirty="0" err="1">
                <a:latin typeface="Calibri" panose="020F0502020204030204" pitchFamily="34" charset="0"/>
                <a:cs typeface="Arial" panose="020B0604020202020204" pitchFamily="34" charset="0"/>
                <a:hlinkClick r:id="" action="ppaction://noaction"/>
              </a:rPr>
              <a:t>stake</a:t>
            </a:r>
            <a:r>
              <a:rPr lang="nl-NL" sz="1700" dirty="0">
                <a:latin typeface="Calibri" panose="020F0502020204030204" pitchFamily="34" charset="0"/>
                <a:cs typeface="Arial" panose="020B0604020202020204" pitchFamily="34" charset="0"/>
                <a:hlinkClick r:id="" action="ppaction://noaction"/>
              </a:rPr>
              <a:t> moment</a:t>
            </a:r>
            <a:endParaRPr lang="nl-NL" sz="1700" dirty="0"/>
          </a:p>
          <a:p>
            <a:pPr marL="0" indent="0">
              <a:buNone/>
            </a:pPr>
            <a:endParaRPr lang="nl-NL" sz="17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883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EBDAD64-B8B8-40A0-A7D4-EAC4D9741B51}"/>
              </a:ext>
            </a:extLst>
          </p:cNvPr>
          <p:cNvSpPr>
            <a:spLocks noGrp="1"/>
          </p:cNvSpPr>
          <p:nvPr>
            <p:ph type="title"/>
          </p:nvPr>
        </p:nvSpPr>
        <p:spPr>
          <a:xfrm>
            <a:off x="5214579" y="629266"/>
            <a:ext cx="6619867" cy="1676603"/>
          </a:xfrm>
        </p:spPr>
        <p:txBody>
          <a:bodyPr>
            <a:normAutofit/>
          </a:bodyPr>
          <a:lstStyle/>
          <a:p>
            <a:r>
              <a:rPr lang="nl-NL" sz="3600" dirty="0"/>
              <a:t>Overzicht gespreksonderwerpen</a:t>
            </a:r>
            <a:br>
              <a:rPr lang="nl-NL" sz="3600" dirty="0"/>
            </a:br>
            <a:r>
              <a:rPr lang="nl-NL" sz="2000" dirty="0"/>
              <a:t>18 gesprekskaarten met (denk)vragen en overwegingen daarbij</a:t>
            </a:r>
          </a:p>
        </p:txBody>
      </p:sp>
      <p:pic>
        <p:nvPicPr>
          <p:cNvPr id="5" name="Graphic 4" descr="Chatten met effen opvulling">
            <a:extLst>
              <a:ext uri="{FF2B5EF4-FFF2-40B4-BE49-F238E27FC236}">
                <a16:creationId xmlns:a16="http://schemas.microsoft.com/office/drawing/2014/main" xmlns="" id="{CAAA1BD2-90CE-4F06-BCC2-EE3A7A1CCB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graphicFrame>
        <p:nvGraphicFramePr>
          <p:cNvPr id="13" name="Tijdelijke aanduiding voor inhoud 3">
            <a:extLst>
              <a:ext uri="{FF2B5EF4-FFF2-40B4-BE49-F238E27FC236}">
                <a16:creationId xmlns:a16="http://schemas.microsoft.com/office/drawing/2014/main" xmlns="" id="{0D1C3C92-BE79-47D0-8C75-23A813BBBE5B}"/>
              </a:ext>
            </a:extLst>
          </p:cNvPr>
          <p:cNvGraphicFramePr>
            <a:graphicFrameLocks noGrp="1"/>
          </p:cNvGraphicFramePr>
          <p:nvPr>
            <p:ph idx="1"/>
            <p:extLst>
              <p:ext uri="{D42A27DB-BD31-4B8C-83A1-F6EECF244321}">
                <p14:modId xmlns:p14="http://schemas.microsoft.com/office/powerpoint/2010/main" val="3804978057"/>
              </p:ext>
            </p:extLst>
          </p:nvPr>
        </p:nvGraphicFramePr>
        <p:xfrm>
          <a:off x="5214938" y="2438400"/>
          <a:ext cx="6423025" cy="37861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05837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895043" cy="1676603"/>
          </a:xfrm>
        </p:spPr>
        <p:txBody>
          <a:bodyPr>
            <a:normAutofit/>
          </a:bodyPr>
          <a:lstStyle/>
          <a:p>
            <a:r>
              <a:rPr lang="nl-NL" dirty="0"/>
              <a:t>High </a:t>
            </a:r>
            <a:r>
              <a:rPr lang="nl-NL" dirty="0" err="1"/>
              <a:t>stake</a:t>
            </a:r>
            <a:r>
              <a:rPr lang="nl-NL" dirty="0"/>
              <a:t> beslissing inrichten</a:t>
            </a:r>
          </a:p>
        </p:txBody>
      </p:sp>
      <p:sp>
        <p:nvSpPr>
          <p:cNvPr id="7" name="Rectangle 9">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Netwerkdiagram met effen opvulling">
            <a:extLst>
              <a:ext uri="{FF2B5EF4-FFF2-40B4-BE49-F238E27FC236}">
                <a16:creationId xmlns:a16="http://schemas.microsoft.com/office/drawing/2014/main" xmlns="" id="{26B0FBF9-2F4B-4954-826C-2662CB5D68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2438400"/>
            <a:ext cx="6422848" cy="3785419"/>
          </a:xfrm>
        </p:spPr>
        <p:txBody>
          <a:bodyPr vert="horz" lIns="91440" tIns="45720" rIns="91440" bIns="45720" rtlCol="0">
            <a:normAutofit lnSpcReduction="10000"/>
          </a:bodyPr>
          <a:lstStyle/>
          <a:p>
            <a:pPr>
              <a:lnSpc>
                <a:spcPct val="114000"/>
              </a:lnSpc>
              <a:spcBef>
                <a:spcPts val="0"/>
              </a:spcBef>
            </a:pPr>
            <a:r>
              <a:rPr lang="nl-NL" sz="2000" dirty="0"/>
              <a:t>Beslis je alleen op basis van een portfolio of voeg je nog aan aanvullend live-moment toe (CGI/assessment-gesprek/presentatie) en waarom dan?</a:t>
            </a:r>
            <a:endParaRPr lang="nl-NL" sz="2000" dirty="0">
              <a:cs typeface="Calibri" panose="020F0502020204030204"/>
            </a:endParaRPr>
          </a:p>
          <a:p>
            <a:pPr>
              <a:lnSpc>
                <a:spcPct val="114000"/>
              </a:lnSpc>
              <a:spcBef>
                <a:spcPts val="0"/>
              </a:spcBef>
            </a:pPr>
            <a:endParaRPr lang="nl-NL" sz="2000" dirty="0">
              <a:cs typeface="Calibri" panose="020F0502020204030204"/>
            </a:endParaRPr>
          </a:p>
          <a:p>
            <a:pPr marL="0" indent="0">
              <a:lnSpc>
                <a:spcPct val="114000"/>
              </a:lnSpc>
              <a:spcBef>
                <a:spcPts val="0"/>
              </a:spcBef>
              <a:buNone/>
            </a:pPr>
            <a:r>
              <a:rPr lang="nl-NL" sz="2000" dirty="0">
                <a:cs typeface="Calibri" panose="020F0502020204030204"/>
              </a:rPr>
              <a:t>Overwegingen: geven de datapunten in het portfolio voldoende informatie om een gefundeerd oordeel te geven? Sommige opleidingen vinden het prettig om de student toch nog even het woord te geven. Als dit het verschil gaat maken, zijn de datapunten dan wel goed ingericht? Of komen sommige studenten misschien beter uit de verf als je ook door kunt vragen?</a:t>
            </a:r>
          </a:p>
        </p:txBody>
      </p:sp>
    </p:spTree>
    <p:extLst>
      <p:ext uri="{BB962C8B-B14F-4D97-AF65-F5344CB8AC3E}">
        <p14:creationId xmlns:p14="http://schemas.microsoft.com/office/powerpoint/2010/main" val="221141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812664" cy="1676603"/>
          </a:xfrm>
        </p:spPr>
        <p:txBody>
          <a:bodyPr>
            <a:normAutofit/>
          </a:bodyPr>
          <a:lstStyle/>
          <a:p>
            <a:r>
              <a:rPr lang="nl-NL" sz="4000" dirty="0"/>
              <a:t>High </a:t>
            </a:r>
            <a:r>
              <a:rPr lang="nl-NL" sz="4000" dirty="0" err="1"/>
              <a:t>stake</a:t>
            </a:r>
            <a:r>
              <a:rPr lang="nl-NL" sz="4000" dirty="0"/>
              <a:t> beslissing inrichten</a:t>
            </a:r>
          </a:p>
        </p:txBody>
      </p:sp>
      <p:sp>
        <p:nvSpPr>
          <p:cNvPr id="9" name="Rectangle 8">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descr="Netwerkdiagram met effen opvulling">
            <a:extLst>
              <a:ext uri="{FF2B5EF4-FFF2-40B4-BE49-F238E27FC236}">
                <a16:creationId xmlns:a16="http://schemas.microsoft.com/office/drawing/2014/main" xmlns="" id="{92E701BA-EEA4-434F-866F-9293BD6C29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2438400"/>
            <a:ext cx="6422848" cy="3785419"/>
          </a:xfrm>
        </p:spPr>
        <p:txBody>
          <a:bodyPr vert="horz" lIns="91440" tIns="45720" rIns="91440" bIns="45720" rtlCol="0">
            <a:normAutofit fontScale="92500" lnSpcReduction="20000"/>
          </a:bodyPr>
          <a:lstStyle/>
          <a:p>
            <a:pPr>
              <a:lnSpc>
                <a:spcPct val="124000"/>
              </a:lnSpc>
              <a:spcBef>
                <a:spcPts val="0"/>
              </a:spcBef>
            </a:pPr>
            <a:r>
              <a:rPr lang="nl-NL" sz="2000" dirty="0"/>
              <a:t>Kijk je als </a:t>
            </a:r>
            <a:r>
              <a:rPr lang="nl-NL" sz="2000" dirty="0" err="1"/>
              <a:t>besliscommisie</a:t>
            </a:r>
            <a:r>
              <a:rPr lang="nl-NL" sz="2000" dirty="0"/>
              <a:t> alleen naar de feedback of ook naar de onderliggende producten/performances? </a:t>
            </a:r>
          </a:p>
          <a:p>
            <a:pPr>
              <a:lnSpc>
                <a:spcPct val="124000"/>
              </a:lnSpc>
              <a:spcBef>
                <a:spcPts val="0"/>
              </a:spcBef>
            </a:pPr>
            <a:endParaRPr lang="nl-NL" sz="2000" dirty="0"/>
          </a:p>
          <a:p>
            <a:pPr marL="0" indent="0">
              <a:lnSpc>
                <a:spcPct val="124000"/>
              </a:lnSpc>
              <a:spcBef>
                <a:spcPts val="0"/>
              </a:spcBef>
              <a:buNone/>
            </a:pPr>
            <a:r>
              <a:rPr lang="nl-NL" sz="2000" dirty="0"/>
              <a:t>Overwegingen: in principe is er al een beoordeling gegeven door één of meerdere (praktijk)experts. De besliscommissie neemt besluit op basis van de gegeven feedback maar zouden er redenen zijn om toch het onderliggende product/performance te bekijken? Bijvoorbeeld als de feedback niet toereikend is.</a:t>
            </a:r>
          </a:p>
          <a:p>
            <a:pPr marL="457200" indent="-457200">
              <a:lnSpc>
                <a:spcPct val="124000"/>
              </a:lnSpc>
              <a:spcBef>
                <a:spcPts val="0"/>
              </a:spcBef>
              <a:buFont typeface="+mj-lt"/>
              <a:buAutoNum type="arabicParenR"/>
            </a:pPr>
            <a:r>
              <a:rPr lang="nl-NL" sz="2000" dirty="0"/>
              <a:t>Vertrouw je op het oordeel van je collega’s?</a:t>
            </a:r>
          </a:p>
          <a:p>
            <a:pPr marL="457200" indent="-457200">
              <a:lnSpc>
                <a:spcPct val="124000"/>
              </a:lnSpc>
              <a:spcBef>
                <a:spcPts val="0"/>
              </a:spcBef>
              <a:buFont typeface="+mj-lt"/>
              <a:buAutoNum type="arabicParenR"/>
            </a:pPr>
            <a:r>
              <a:rPr lang="nl-NL" sz="2000" dirty="0"/>
              <a:t>Wat is het effect als je ‘opnieuw’ naar een product/performance kijkt? </a:t>
            </a:r>
          </a:p>
        </p:txBody>
      </p:sp>
    </p:spTree>
    <p:extLst>
      <p:ext uri="{BB962C8B-B14F-4D97-AF65-F5344CB8AC3E}">
        <p14:creationId xmlns:p14="http://schemas.microsoft.com/office/powerpoint/2010/main" val="102661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563925-28C6-4590-8B31-882710D21ACD}"/>
              </a:ext>
            </a:extLst>
          </p:cNvPr>
          <p:cNvSpPr>
            <a:spLocks noGrp="1"/>
          </p:cNvSpPr>
          <p:nvPr>
            <p:ph type="title"/>
          </p:nvPr>
        </p:nvSpPr>
        <p:spPr>
          <a:xfrm>
            <a:off x="5214579" y="629266"/>
            <a:ext cx="6812664" cy="1676603"/>
          </a:xfrm>
        </p:spPr>
        <p:txBody>
          <a:bodyPr>
            <a:normAutofit/>
          </a:bodyPr>
          <a:lstStyle/>
          <a:p>
            <a:r>
              <a:rPr lang="nl-NL" sz="4000" dirty="0"/>
              <a:t>High </a:t>
            </a:r>
            <a:r>
              <a:rPr lang="nl-NL" sz="4000" dirty="0" err="1"/>
              <a:t>stake</a:t>
            </a:r>
            <a:r>
              <a:rPr lang="nl-NL" sz="4000" dirty="0"/>
              <a:t> beslissing inrichten</a:t>
            </a:r>
          </a:p>
        </p:txBody>
      </p:sp>
      <p:sp>
        <p:nvSpPr>
          <p:cNvPr id="9" name="Rectangle 8">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descr="Netwerkdiagram met effen opvulling">
            <a:extLst>
              <a:ext uri="{FF2B5EF4-FFF2-40B4-BE49-F238E27FC236}">
                <a16:creationId xmlns:a16="http://schemas.microsoft.com/office/drawing/2014/main" xmlns="" id="{92E701BA-EEA4-434F-866F-9293BD6C29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AD0D88A-6B9A-4F8B-8597-5B93995CB946}"/>
              </a:ext>
            </a:extLst>
          </p:cNvPr>
          <p:cNvSpPr>
            <a:spLocks noGrp="1"/>
          </p:cNvSpPr>
          <p:nvPr>
            <p:ph idx="1"/>
          </p:nvPr>
        </p:nvSpPr>
        <p:spPr>
          <a:xfrm>
            <a:off x="5214581" y="2438400"/>
            <a:ext cx="6422848" cy="3785419"/>
          </a:xfrm>
        </p:spPr>
        <p:txBody>
          <a:bodyPr vert="horz" lIns="91440" tIns="45720" rIns="91440" bIns="45720" rtlCol="0">
            <a:normAutofit/>
          </a:bodyPr>
          <a:lstStyle/>
          <a:p>
            <a:pPr>
              <a:lnSpc>
                <a:spcPct val="114000"/>
              </a:lnSpc>
              <a:spcBef>
                <a:spcPts val="0"/>
              </a:spcBef>
            </a:pPr>
            <a:r>
              <a:rPr lang="nl-NL" sz="2000" dirty="0"/>
              <a:t>Zijn er vaste beslismomenten of bepaalt de student het moment van beslissen? </a:t>
            </a:r>
          </a:p>
          <a:p>
            <a:pPr>
              <a:lnSpc>
                <a:spcPct val="114000"/>
              </a:lnSpc>
              <a:spcBef>
                <a:spcPts val="0"/>
              </a:spcBef>
            </a:pPr>
            <a:endParaRPr lang="nl-NL" sz="2000" dirty="0"/>
          </a:p>
          <a:p>
            <a:pPr marL="0" indent="0">
              <a:lnSpc>
                <a:spcPct val="114000"/>
              </a:lnSpc>
              <a:spcBef>
                <a:spcPts val="0"/>
              </a:spcBef>
              <a:buNone/>
            </a:pPr>
            <a:r>
              <a:rPr lang="nl-NL" sz="2000" dirty="0"/>
              <a:t>Overwegingen: Je kunt als opleiding vaste beslismomenten hanteren. Dat is qua planning duidelijk voor studenten en voor de  onderwijslogistiek eenvoudiger.  Je kunt ook flexibel zijn zodat studenten zelf kunnen bepalen wanneer zij voldoende bewijs hebben om leeruitkomsten aan te tonen.</a:t>
            </a:r>
          </a:p>
          <a:p>
            <a:endParaRPr lang="nl-NL" sz="2000" dirty="0"/>
          </a:p>
        </p:txBody>
      </p:sp>
    </p:spTree>
    <p:extLst>
      <p:ext uri="{BB962C8B-B14F-4D97-AF65-F5344CB8AC3E}">
        <p14:creationId xmlns:p14="http://schemas.microsoft.com/office/powerpoint/2010/main" val="558566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296C22-62E1-490B-A985-9D565B5CFE13}"/>
              </a:ext>
            </a:extLst>
          </p:cNvPr>
          <p:cNvSpPr>
            <a:spLocks noGrp="1"/>
          </p:cNvSpPr>
          <p:nvPr>
            <p:ph type="title"/>
          </p:nvPr>
        </p:nvSpPr>
        <p:spPr>
          <a:xfrm>
            <a:off x="5214579" y="629266"/>
            <a:ext cx="6771475" cy="1676603"/>
          </a:xfrm>
        </p:spPr>
        <p:txBody>
          <a:bodyPr>
            <a:normAutofit/>
          </a:bodyPr>
          <a:lstStyle/>
          <a:p>
            <a:r>
              <a:rPr lang="nl-NL" sz="4000" dirty="0"/>
              <a:t>Samenstelling besliscommissie</a:t>
            </a:r>
          </a:p>
        </p:txBody>
      </p:sp>
      <p:sp>
        <p:nvSpPr>
          <p:cNvPr id="10" name="Rectangle 9">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Vergadering met effen opvulling">
            <a:extLst>
              <a:ext uri="{FF2B5EF4-FFF2-40B4-BE49-F238E27FC236}">
                <a16:creationId xmlns:a16="http://schemas.microsoft.com/office/drawing/2014/main" xmlns="" id="{84E0A25B-9118-4B9B-8E39-7A4441227F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3E7BC37-16B1-49A3-A17B-BF8D1EE377A2}"/>
              </a:ext>
            </a:extLst>
          </p:cNvPr>
          <p:cNvSpPr>
            <a:spLocks noGrp="1"/>
          </p:cNvSpPr>
          <p:nvPr>
            <p:ph idx="1"/>
          </p:nvPr>
        </p:nvSpPr>
        <p:spPr>
          <a:xfrm>
            <a:off x="5214581" y="2438400"/>
            <a:ext cx="6422848" cy="3785419"/>
          </a:xfrm>
        </p:spPr>
        <p:txBody>
          <a:bodyPr vert="horz" lIns="91440" tIns="45720" rIns="91440" bIns="45720" rtlCol="0">
            <a:normAutofit lnSpcReduction="10000"/>
          </a:bodyPr>
          <a:lstStyle/>
          <a:p>
            <a:pPr>
              <a:lnSpc>
                <a:spcPct val="114000"/>
              </a:lnSpc>
              <a:spcBef>
                <a:spcPts val="0"/>
              </a:spcBef>
            </a:pPr>
            <a:r>
              <a:rPr lang="nl-NL" sz="2000" dirty="0"/>
              <a:t>Wie neemt de high </a:t>
            </a:r>
            <a:r>
              <a:rPr lang="nl-NL" sz="2000" dirty="0" err="1"/>
              <a:t>stake</a:t>
            </a:r>
            <a:r>
              <a:rPr lang="nl-NL" sz="2000" dirty="0"/>
              <a:t> beslissing? </a:t>
            </a:r>
            <a:endParaRPr lang="nl-NL" sz="2000" dirty="0">
              <a:cs typeface="Calibri"/>
            </a:endParaRPr>
          </a:p>
          <a:p>
            <a:pPr marL="0" indent="0">
              <a:lnSpc>
                <a:spcPct val="114000"/>
              </a:lnSpc>
              <a:spcBef>
                <a:spcPts val="0"/>
              </a:spcBef>
              <a:buNone/>
            </a:pPr>
            <a:endParaRPr lang="nl-NL" sz="2000" dirty="0">
              <a:cs typeface="Calibri"/>
            </a:endParaRPr>
          </a:p>
          <a:p>
            <a:pPr marL="0" indent="0">
              <a:lnSpc>
                <a:spcPct val="114000"/>
              </a:lnSpc>
              <a:spcBef>
                <a:spcPts val="0"/>
              </a:spcBef>
              <a:buNone/>
            </a:pPr>
            <a:r>
              <a:rPr lang="nl-NL" sz="2000" dirty="0">
                <a:cs typeface="Calibri"/>
              </a:rPr>
              <a:t>Overwegingen: Je neemt een beslissing waar veel gewicht aan wordt toegekend (een groot aantal studiepunten). Daarvoor heb je idealiter meerdere deskundige, onafhankelijke assessoren nodig die samen een (vaste) besliscommissie vormen.</a:t>
            </a:r>
          </a:p>
          <a:p>
            <a:pPr marL="0" indent="0">
              <a:lnSpc>
                <a:spcPct val="114000"/>
              </a:lnSpc>
              <a:spcBef>
                <a:spcPts val="0"/>
              </a:spcBef>
              <a:buNone/>
            </a:pPr>
            <a:r>
              <a:rPr lang="nl-NL" sz="2000" dirty="0">
                <a:cs typeface="Calibri"/>
              </a:rPr>
              <a:t>Uit praktische overwegingen wordt soms gekozen voor twee assessoren. Je kunt ook overwegen de beoordelaarsexpertise alleen te vergroten in specifieke situaties. </a:t>
            </a:r>
          </a:p>
        </p:txBody>
      </p:sp>
    </p:spTree>
    <p:extLst>
      <p:ext uri="{BB962C8B-B14F-4D97-AF65-F5344CB8AC3E}">
        <p14:creationId xmlns:p14="http://schemas.microsoft.com/office/powerpoint/2010/main" val="1855261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CA98841-7288-47FD-8E51-5DD9EA3F6EB5}"/>
              </a:ext>
            </a:extLst>
          </p:cNvPr>
          <p:cNvSpPr>
            <a:spLocks noGrp="1"/>
          </p:cNvSpPr>
          <p:nvPr>
            <p:ph type="title"/>
          </p:nvPr>
        </p:nvSpPr>
        <p:spPr>
          <a:xfrm>
            <a:off x="5214579" y="629266"/>
            <a:ext cx="6422849" cy="1676603"/>
          </a:xfrm>
        </p:spPr>
        <p:txBody>
          <a:bodyPr>
            <a:normAutofit/>
          </a:bodyPr>
          <a:lstStyle/>
          <a:p>
            <a:r>
              <a:rPr lang="nl-NL" sz="4000" dirty="0"/>
              <a:t>Samenstelling besliscommissie</a:t>
            </a:r>
          </a:p>
        </p:txBody>
      </p:sp>
      <p:sp>
        <p:nvSpPr>
          <p:cNvPr id="9" name="Rectangle 8">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descr="Vergadering met effen opvulling">
            <a:extLst>
              <a:ext uri="{FF2B5EF4-FFF2-40B4-BE49-F238E27FC236}">
                <a16:creationId xmlns:a16="http://schemas.microsoft.com/office/drawing/2014/main" xmlns="" id="{D4F72D0A-4551-4B18-AE3D-F43CC4E8A3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B57BA051-149D-4CB2-A775-B2691E88DC58}"/>
              </a:ext>
            </a:extLst>
          </p:cNvPr>
          <p:cNvSpPr>
            <a:spLocks noGrp="1"/>
          </p:cNvSpPr>
          <p:nvPr>
            <p:ph idx="1"/>
          </p:nvPr>
        </p:nvSpPr>
        <p:spPr>
          <a:xfrm>
            <a:off x="5214581" y="2438400"/>
            <a:ext cx="6422848" cy="3785419"/>
          </a:xfrm>
        </p:spPr>
        <p:txBody>
          <a:bodyPr vert="horz" lIns="91440" tIns="45720" rIns="91440" bIns="45720" rtlCol="0">
            <a:normAutofit/>
          </a:bodyPr>
          <a:lstStyle/>
          <a:p>
            <a:pPr>
              <a:lnSpc>
                <a:spcPct val="114000"/>
              </a:lnSpc>
              <a:spcBef>
                <a:spcPts val="0"/>
              </a:spcBef>
            </a:pPr>
            <a:r>
              <a:rPr lang="nl-NL" sz="2000" dirty="0">
                <a:cs typeface="Calibri"/>
              </a:rPr>
              <a:t>Voeg je een extern lid toe aan de besliscommissie?</a:t>
            </a:r>
          </a:p>
          <a:p>
            <a:pPr>
              <a:lnSpc>
                <a:spcPct val="114000"/>
              </a:lnSpc>
              <a:spcBef>
                <a:spcPts val="0"/>
              </a:spcBef>
            </a:pPr>
            <a:endParaRPr lang="nl-NL" sz="2000" dirty="0">
              <a:cs typeface="Calibri"/>
            </a:endParaRPr>
          </a:p>
          <a:p>
            <a:pPr marL="0" indent="0">
              <a:lnSpc>
                <a:spcPct val="114000"/>
              </a:lnSpc>
              <a:spcBef>
                <a:spcPts val="0"/>
              </a:spcBef>
              <a:buNone/>
            </a:pPr>
            <a:r>
              <a:rPr lang="nl-NL" sz="2000" dirty="0">
                <a:cs typeface="Calibri"/>
              </a:rPr>
              <a:t>Overwegingen: bij veel opleidingen wordt er samengewerkt met bedrijven voor opdrachten. Laat je iemand van buiten mee beslissen? Die kent de verwachtingen in het werkveld goed, aan de andere kant verwacht je die kennis binnen de opleiding ook en kent men binnen de opleiding weer beter de eisen. Een extern lid draagt bij aan een veelzijdig perspectief op de student. In de regelgeving zijn vaak nog wel obstakels (externe die geen examinator mag zijn). </a:t>
            </a:r>
          </a:p>
        </p:txBody>
      </p:sp>
    </p:spTree>
    <p:extLst>
      <p:ext uri="{BB962C8B-B14F-4D97-AF65-F5344CB8AC3E}">
        <p14:creationId xmlns:p14="http://schemas.microsoft.com/office/powerpoint/2010/main" val="28682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296C22-62E1-490B-A985-9D565B5CFE13}"/>
              </a:ext>
            </a:extLst>
          </p:cNvPr>
          <p:cNvSpPr>
            <a:spLocks noGrp="1"/>
          </p:cNvSpPr>
          <p:nvPr>
            <p:ph type="title"/>
          </p:nvPr>
        </p:nvSpPr>
        <p:spPr>
          <a:xfrm>
            <a:off x="5214579" y="629266"/>
            <a:ext cx="6878567" cy="1676603"/>
          </a:xfrm>
        </p:spPr>
        <p:txBody>
          <a:bodyPr>
            <a:normAutofit/>
          </a:bodyPr>
          <a:lstStyle/>
          <a:p>
            <a:r>
              <a:rPr lang="nl-NL" sz="4000" dirty="0"/>
              <a:t>Samenstelling besliscommissie</a:t>
            </a:r>
          </a:p>
        </p:txBody>
      </p:sp>
      <p:sp>
        <p:nvSpPr>
          <p:cNvPr id="9" name="Rectangle 8">
            <a:extLst>
              <a:ext uri="{FF2B5EF4-FFF2-40B4-BE49-F238E27FC236}">
                <a16:creationId xmlns:a16="http://schemas.microsoft.com/office/drawing/2014/main" xmlns="" id="{8E20FA99-AAAC-4AF3-9FAE-707420324F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9">
            <a:extLst>
              <a:ext uri="{FF2B5EF4-FFF2-40B4-BE49-F238E27FC236}">
                <a16:creationId xmlns:a16="http://schemas.microsoft.com/office/drawing/2014/main" xmlns="" id="{9573BE85-6043-4C3A-A7DD-483A0A5FB7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Graphic 3" descr="Vergadering met effen opvulling">
            <a:extLst>
              <a:ext uri="{FF2B5EF4-FFF2-40B4-BE49-F238E27FC236}">
                <a16:creationId xmlns:a16="http://schemas.microsoft.com/office/drawing/2014/main" xmlns="" id="{A5842AF7-39E8-4376-88BA-61BBC62886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1364" y="1872360"/>
            <a:ext cx="3113280" cy="3113280"/>
          </a:xfrm>
          <a:prstGeom prst="rect">
            <a:avLst/>
          </a:prstGeom>
          <a:effectLst/>
        </p:spPr>
      </p:pic>
      <p:sp>
        <p:nvSpPr>
          <p:cNvPr id="3" name="Tijdelijke aanduiding voor inhoud 2">
            <a:extLst>
              <a:ext uri="{FF2B5EF4-FFF2-40B4-BE49-F238E27FC236}">
                <a16:creationId xmlns:a16="http://schemas.microsoft.com/office/drawing/2014/main" xmlns="" id="{23E7BC37-16B1-49A3-A17B-BF8D1EE377A2}"/>
              </a:ext>
            </a:extLst>
          </p:cNvPr>
          <p:cNvSpPr>
            <a:spLocks noGrp="1"/>
          </p:cNvSpPr>
          <p:nvPr>
            <p:ph idx="1"/>
          </p:nvPr>
        </p:nvSpPr>
        <p:spPr>
          <a:xfrm>
            <a:off x="5214581" y="2438400"/>
            <a:ext cx="6707788" cy="4147038"/>
          </a:xfrm>
        </p:spPr>
        <p:txBody>
          <a:bodyPr vert="horz" lIns="91440" tIns="45720" rIns="91440" bIns="45720" rtlCol="0">
            <a:normAutofit fontScale="92500" lnSpcReduction="20000"/>
          </a:bodyPr>
          <a:lstStyle/>
          <a:p>
            <a:pPr>
              <a:lnSpc>
                <a:spcPct val="124000"/>
              </a:lnSpc>
              <a:spcBef>
                <a:spcPts val="0"/>
              </a:spcBef>
            </a:pPr>
            <a:r>
              <a:rPr lang="nl-NL" sz="2000" dirty="0"/>
              <a:t>Wat is de rol van de mentor/coach in het beslisproces? </a:t>
            </a:r>
          </a:p>
          <a:p>
            <a:pPr marL="0" indent="0">
              <a:lnSpc>
                <a:spcPct val="124000"/>
              </a:lnSpc>
              <a:spcBef>
                <a:spcPts val="0"/>
              </a:spcBef>
              <a:buNone/>
            </a:pPr>
            <a:endParaRPr lang="nl-NL" sz="2000" strike="sngStrike" dirty="0">
              <a:cs typeface="Calibri" panose="020F0502020204030204"/>
            </a:endParaRPr>
          </a:p>
          <a:p>
            <a:pPr marL="0" indent="0">
              <a:lnSpc>
                <a:spcPct val="124000"/>
              </a:lnSpc>
              <a:spcBef>
                <a:spcPts val="0"/>
              </a:spcBef>
              <a:buNone/>
            </a:pPr>
            <a:r>
              <a:rPr lang="nl-NL" sz="2000" dirty="0">
                <a:cs typeface="Calibri" panose="020F0502020204030204"/>
              </a:rPr>
              <a:t>Overwegingen: een mentor/coach kan veel vertellen over het functioneren van  de student. </a:t>
            </a:r>
            <a:r>
              <a:rPr lang="nl-NL" sz="2000" dirty="0">
                <a:latin typeface="Calibri" panose="020F0502020204030204" pitchFamily="34" charset="0"/>
                <a:ea typeface="MS Mincho" panose="02020609040205080304" pitchFamily="49" charset="-128"/>
                <a:cs typeface="Times New Roman" panose="02020603050405020304" pitchFamily="18" charset="0"/>
              </a:rPr>
              <a:t>Hoewel deze persoon de student het beste kent, zijn er argumenten om de coach  geen rol te geven in de finale beoordeling omdat hier kritische distantie voor nodig is en de betrekking met de student in het begeleidingsproces verandert.</a:t>
            </a:r>
            <a:br>
              <a:rPr lang="nl-NL" sz="2000" dirty="0">
                <a:latin typeface="Calibri" panose="020F0502020204030204" pitchFamily="34" charset="0"/>
                <a:ea typeface="MS Mincho" panose="02020609040205080304" pitchFamily="49" charset="-128"/>
                <a:cs typeface="Times New Roman" panose="02020603050405020304" pitchFamily="18" charset="0"/>
              </a:rPr>
            </a:br>
            <a:r>
              <a:rPr lang="nl-NL" sz="2000" dirty="0">
                <a:cs typeface="Calibri" panose="020F0502020204030204"/>
              </a:rPr>
              <a:t>Je kunt ook overwegen de coach alleen een advies te laten geven, of een andere coach die ook goed zicht heeft op de student te laten beoordelen of advies te laten geven. Een andere overweging is om alleen als er meer informatie nodig is over de student de coach te raadplegen.</a:t>
            </a:r>
          </a:p>
          <a:p>
            <a:pPr marL="0" indent="0">
              <a:buNone/>
            </a:pPr>
            <a:endParaRPr lang="nl-NL" sz="2000" dirty="0">
              <a:cs typeface="Calibri" panose="020F0502020204030204"/>
            </a:endParaRPr>
          </a:p>
        </p:txBody>
      </p:sp>
    </p:spTree>
    <p:extLst>
      <p:ext uri="{BB962C8B-B14F-4D97-AF65-F5344CB8AC3E}">
        <p14:creationId xmlns:p14="http://schemas.microsoft.com/office/powerpoint/2010/main" val="342915712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A33D7AD33705449D51A1D94AFA7FB2" ma:contentTypeVersion="16" ma:contentTypeDescription="Create a new document." ma:contentTypeScope="" ma:versionID="36d97c25f835acdf779d4de986b614ab">
  <xsd:schema xmlns:xsd="http://www.w3.org/2001/XMLSchema" xmlns:xs="http://www.w3.org/2001/XMLSchema" xmlns:p="http://schemas.microsoft.com/office/2006/metadata/properties" xmlns:ns1="http://schemas.microsoft.com/sharepoint/v3" xmlns:ns3="47b4e629-c236-4d63-a48b-e422f99b04e8" xmlns:ns4="edf3a2c5-3a7d-4bd3-8a5a-55eacbda1a01" targetNamespace="http://schemas.microsoft.com/office/2006/metadata/properties" ma:root="true" ma:fieldsID="c8e4f4ca44853547f4a24c00267d6e77" ns1:_="" ns3:_="" ns4:_="">
    <xsd:import namespace="http://schemas.microsoft.com/sharepoint/v3"/>
    <xsd:import namespace="47b4e629-c236-4d63-a48b-e422f99b04e8"/>
    <xsd:import namespace="edf3a2c5-3a7d-4bd3-8a5a-55eacbda1a01"/>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DateTaken" minOccurs="0"/>
                <xsd:element ref="ns3:MediaServiceOCR" minOccurs="0"/>
                <xsd:element ref="ns1:_ip_UnifiedCompliancePolicyProperties" minOccurs="0"/>
                <xsd:element ref="ns1:_ip_UnifiedCompliancePolicyUIActio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b4e629-c236-4d63-a48b-e422f99b04e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df3a2c5-3a7d-4bd3-8a5a-55eacbda1a01"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C106B8B-9B2B-4524-B961-2E73ECF398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7b4e629-c236-4d63-a48b-e422f99b04e8"/>
    <ds:schemaRef ds:uri="edf3a2c5-3a7d-4bd3-8a5a-55eacbda1a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5ED62E-3DB2-4F3B-8C59-F6A8818D8905}">
  <ds:schemaRefs>
    <ds:schemaRef ds:uri="http://schemas.microsoft.com/sharepoint/v3/contenttype/forms"/>
  </ds:schemaRefs>
</ds:datastoreItem>
</file>

<file path=customXml/itemProps3.xml><?xml version="1.0" encoding="utf-8"?>
<ds:datastoreItem xmlns:ds="http://schemas.openxmlformats.org/officeDocument/2006/customXml" ds:itemID="{FA970B35-A095-4A6F-9477-64B8D8A2C4A0}">
  <ds:schemaRefs>
    <ds:schemaRef ds:uri="http://schemas.microsoft.com/office/2006/metadata/properties"/>
    <ds:schemaRef ds:uri="http://purl.org/dc/dcmitype/"/>
    <ds:schemaRef ds:uri="47b4e629-c236-4d63-a48b-e422f99b04e8"/>
    <ds:schemaRef ds:uri="http://purl.org/dc/elements/1.1/"/>
    <ds:schemaRef ds:uri="http://purl.org/dc/terms/"/>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edf3a2c5-3a7d-4bd3-8a5a-55eacbda1a01"/>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999</TotalTime>
  <Words>1979</Words>
  <Application>Microsoft Office PowerPoint</Application>
  <PresentationFormat>Breedbeeld</PresentationFormat>
  <Paragraphs>186</Paragraphs>
  <Slides>21</Slides>
  <Notes>4</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21</vt:i4>
      </vt:variant>
    </vt:vector>
  </HeadingPairs>
  <TitlesOfParts>
    <vt:vector size="28" baseType="lpstr">
      <vt:lpstr>Arial</vt:lpstr>
      <vt:lpstr>Calibri</vt:lpstr>
      <vt:lpstr>Calibri Light</vt:lpstr>
      <vt:lpstr>MS Mincho</vt:lpstr>
      <vt:lpstr>Times New Roman</vt:lpstr>
      <vt:lpstr>Wingdings</vt:lpstr>
      <vt:lpstr>Kantoorthema</vt:lpstr>
      <vt:lpstr>Gespreksleidraad inrichting high stake bij Programmatisch Toetsen</vt:lpstr>
      <vt:lpstr>Waarom een gespreksleidraad?</vt:lpstr>
      <vt:lpstr>Overzicht gespreksonderwerpen 18 gesprekskaarten met (denk)vragen en overwegingen daarbij</vt:lpstr>
      <vt:lpstr>High stake beslissing inrichten</vt:lpstr>
      <vt:lpstr>High stake beslissing inrichten</vt:lpstr>
      <vt:lpstr>High stake beslissing inrichten</vt:lpstr>
      <vt:lpstr>Samenstelling besliscommissie</vt:lpstr>
      <vt:lpstr>Samenstelling besliscommissie</vt:lpstr>
      <vt:lpstr>Samenstelling besliscommissie</vt:lpstr>
      <vt:lpstr>Beoordelingsstandaard</vt:lpstr>
      <vt:lpstr>Beoordelingsstandaard</vt:lpstr>
      <vt:lpstr>Beoordelingsstandaard</vt:lpstr>
      <vt:lpstr>Beoordelingsschaal</vt:lpstr>
      <vt:lpstr> Beslisprocedure: kalibratie</vt:lpstr>
      <vt:lpstr>Herkansing: remediëring</vt:lpstr>
      <vt:lpstr>Herkansing: remediëring</vt:lpstr>
      <vt:lpstr>Portfolio (toetsinstrument)</vt:lpstr>
      <vt:lpstr>Portfolio (toetsinstrument)</vt:lpstr>
      <vt:lpstr>Portfolio (toetsinstrument)</vt:lpstr>
      <vt:lpstr>Beslisprocedure: werkproces 1/2</vt:lpstr>
      <vt:lpstr>Beslisprocedure: werkproces 2/2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Gespreksleidraad inrichting beslisproces bij PT</dc:title>
  <dc:creator>Maartje de Groot</dc:creator>
  <cp:lastModifiedBy>Revet, Judith</cp:lastModifiedBy>
  <cp:revision>132</cp:revision>
  <cp:lastPrinted>2022-04-13T12:54:42Z</cp:lastPrinted>
  <dcterms:created xsi:type="dcterms:W3CDTF">2021-06-16T13:39:42Z</dcterms:created>
  <dcterms:modified xsi:type="dcterms:W3CDTF">2022-06-07T09:32:25Z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0x010100ECA33D7AD33705449D51A1D94AFA7FB2</vt:lpwstr>
  </property>
</Properties>
</file>