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  <p:sldMasterId id="2147484096" r:id="rId2"/>
    <p:sldMasterId id="2147484143" r:id="rId3"/>
    <p:sldMasterId id="2147484155" r:id="rId4"/>
    <p:sldMasterId id="2147484167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8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794" autoAdjust="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34962-F447-44EC-96D8-2BF879A3D594}" type="datetimeFigureOut">
              <a:rPr lang="nl-NL" smtClean="0"/>
              <a:t>26-5-2018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E8C3-C276-4546-9347-E422490FCAB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80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81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91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84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2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7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38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14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4E8C3-C276-4546-9347-E422490FCAB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3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334" r="29169" b="32598"/>
          <a:stretch/>
        </p:blipFill>
        <p:spPr>
          <a:xfrm>
            <a:off x="-2" y="0"/>
            <a:ext cx="12192001" cy="687433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9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365125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861"/>
            <a:ext cx="10515600" cy="43236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84426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844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9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79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5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4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2600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2600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1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6849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6849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0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0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365125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9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861"/>
            <a:ext cx="10515600" cy="424771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0844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08447"/>
          </a:xfrm>
        </p:spPr>
        <p:txBody>
          <a:bodyPr vert="eaVert"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6115136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3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3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65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08616"/>
            <a:ext cx="5181600" cy="41683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008615"/>
            <a:ext cx="5181600" cy="41683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697778"/>
            <a:ext cx="9495703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20506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874529"/>
            <a:ext cx="5157787" cy="347085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205061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874529"/>
            <a:ext cx="5183188" cy="347085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17600"/>
            <a:ext cx="6172200" cy="4743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96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63782"/>
            <a:ext cx="6172200" cy="4697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2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219199"/>
            <a:ext cx="2628900" cy="4957764"/>
          </a:xfrm>
        </p:spPr>
        <p:txBody>
          <a:bodyPr vert="eaVert"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219199"/>
            <a:ext cx="7734300" cy="495776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7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6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6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742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137" y="614834"/>
            <a:ext cx="947475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3137" y="2081553"/>
            <a:ext cx="10515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6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1687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81553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67628" y="2081553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8" y="608090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94006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772929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94006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772929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8" y="629310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365125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23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4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0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16672"/>
            <a:ext cx="6172200" cy="4744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2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6836"/>
            <a:ext cx="6172200" cy="4734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9743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081553"/>
            <a:ext cx="10515600" cy="43513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3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629309"/>
            <a:ext cx="1682496" cy="55476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629309"/>
            <a:ext cx="7734300" cy="554765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1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6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6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63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137" y="614834"/>
            <a:ext cx="947475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3137" y="2081553"/>
            <a:ext cx="10515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71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1687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081553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67628" y="2081553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3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8" y="608090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94006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772929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94006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772929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0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9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444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444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1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628" y="629310"/>
            <a:ext cx="9524259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6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2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4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116672"/>
            <a:ext cx="6172200" cy="4744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3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126836"/>
            <a:ext cx="6172200" cy="4734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0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29743"/>
            <a:ext cx="9519687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2081553"/>
            <a:ext cx="10515600" cy="43513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7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629309"/>
            <a:ext cx="1682496" cy="55476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629309"/>
            <a:ext cx="7734300" cy="554765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31941" r="6256" b="31765"/>
          <a:stretch/>
        </p:blipFill>
        <p:spPr>
          <a:xfrm>
            <a:off x="6650182" y="-25740"/>
            <a:ext cx="3707705" cy="6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036" y="365125"/>
            <a:ext cx="8626764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5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6131465"/>
            <a:ext cx="12192000" cy="759191"/>
          </a:xfrm>
          <a:prstGeom prst="rect">
            <a:avLst/>
          </a:prstGeom>
          <a:gradFill flip="none" rotWithShape="1">
            <a:gsLst>
              <a:gs pos="0">
                <a:srgbClr val="0072BC"/>
              </a:gs>
              <a:gs pos="60000">
                <a:srgbClr val="70C1B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33631" r="5789" b="29617"/>
          <a:stretch/>
        </p:blipFill>
        <p:spPr>
          <a:xfrm>
            <a:off x="-1" y="6144542"/>
            <a:ext cx="4909551" cy="7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3334" r="29169" b="32598"/>
          <a:stretch/>
        </p:blipFill>
        <p:spPr>
          <a:xfrm>
            <a:off x="-2" y="0"/>
            <a:ext cx="12192001" cy="687433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4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335782" y="420224"/>
            <a:ext cx="8355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782" y="1812402"/>
            <a:ext cx="8355636" cy="396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0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23261" b="35366"/>
          <a:stretch/>
        </p:blipFill>
        <p:spPr>
          <a:xfrm>
            <a:off x="-8212" y="0"/>
            <a:ext cx="12200212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0"/>
            <a:ext cx="12192001" cy="6874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-1" y="6131466"/>
            <a:ext cx="12192001" cy="748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782" y="420224"/>
            <a:ext cx="8355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782" y="1812402"/>
            <a:ext cx="8355636" cy="396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31451" r="5573" b="30239"/>
          <a:stretch/>
        </p:blipFill>
        <p:spPr>
          <a:xfrm>
            <a:off x="-4" y="6115136"/>
            <a:ext cx="4904107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r="14308" b="21259"/>
          <a:stretch/>
        </p:blipFill>
        <p:spPr>
          <a:xfrm>
            <a:off x="-1" y="0"/>
            <a:ext cx="12207423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0"/>
            <a:ext cx="1220742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45910" y="683053"/>
            <a:ext cx="9511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225963"/>
            <a:ext cx="10515600" cy="395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5"/>
            <a:endParaRPr lang="nl-NL" dirty="0" smtClean="0"/>
          </a:p>
          <a:p>
            <a:pPr lvl="5"/>
            <a:endParaRPr lang="nl-NL" dirty="0" smtClean="0"/>
          </a:p>
        </p:txBody>
      </p:sp>
      <p:sp>
        <p:nvSpPr>
          <p:cNvPr id="9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2999" r="5523" b="28945"/>
          <a:stretch/>
        </p:blipFill>
        <p:spPr>
          <a:xfrm>
            <a:off x="6588579" y="0"/>
            <a:ext cx="38142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2" b="29638"/>
          <a:stretch/>
        </p:blipFill>
        <p:spPr>
          <a:xfrm>
            <a:off x="0" y="0"/>
            <a:ext cx="12194309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0"/>
            <a:ext cx="1219430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16199"/>
            <a:ext cx="951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Flowchart: Delay 6"/>
          <p:cNvSpPr/>
          <p:nvPr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2999" r="5523" b="28945"/>
          <a:stretch/>
        </p:blipFill>
        <p:spPr>
          <a:xfrm>
            <a:off x="6588579" y="0"/>
            <a:ext cx="38142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2" b="29638"/>
          <a:stretch/>
        </p:blipFill>
        <p:spPr>
          <a:xfrm>
            <a:off x="0" y="0"/>
            <a:ext cx="12194309" cy="6858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1219430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16199"/>
            <a:ext cx="951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Flowchart: Delay 6"/>
          <p:cNvSpPr/>
          <p:nvPr userDrawn="1"/>
        </p:nvSpPr>
        <p:spPr>
          <a:xfrm rot="5400000">
            <a:off x="10338816" y="17494"/>
            <a:ext cx="1078992" cy="941832"/>
          </a:xfrm>
          <a:prstGeom prst="flowChartDelay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96" y="145477"/>
            <a:ext cx="991341" cy="8824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32999" r="5523" b="28945"/>
          <a:stretch/>
        </p:blipFill>
        <p:spPr>
          <a:xfrm>
            <a:off x="6588579" y="0"/>
            <a:ext cx="3814245" cy="6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TOOLKIT</a:t>
            </a:r>
            <a:br>
              <a:rPr lang="nl-NL" dirty="0" smtClean="0"/>
            </a:br>
            <a:r>
              <a:rPr lang="nl-NL" dirty="0" smtClean="0"/>
              <a:t>professionaliseren vanuit de formatieve </a:t>
            </a:r>
            <a:r>
              <a:rPr lang="nl-NL" dirty="0" err="1" smtClean="0"/>
              <a:t>toetscyclus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075004"/>
            <a:ext cx="9144000" cy="1655762"/>
          </a:xfrm>
        </p:spPr>
        <p:txBody>
          <a:bodyPr>
            <a:normAutofit/>
          </a:bodyPr>
          <a:lstStyle/>
          <a:p>
            <a:r>
              <a:rPr lang="nl-NL" dirty="0" smtClean="0"/>
              <a:t>Welke definitie van formatief toetsen ligt hieraan ten grondslag?</a:t>
            </a:r>
          </a:p>
          <a:p>
            <a:endParaRPr lang="nl-NL" dirty="0"/>
          </a:p>
          <a:p>
            <a:r>
              <a:rPr lang="nl-NL" dirty="0" smtClean="0"/>
              <a:t>Judith </a:t>
            </a:r>
            <a:r>
              <a:rPr lang="nl-NL" dirty="0" err="1" smtClean="0"/>
              <a:t>Gulikers</a:t>
            </a:r>
            <a:r>
              <a:rPr lang="nl-NL" dirty="0" smtClean="0"/>
              <a:t> &amp; Liesbeth Baartman</a:t>
            </a:r>
          </a:p>
        </p:txBody>
      </p:sp>
    </p:spTree>
    <p:extLst>
      <p:ext uri="{BB962C8B-B14F-4D97-AF65-F5344CB8AC3E}">
        <p14:creationId xmlns:p14="http://schemas.microsoft.com/office/powerpoint/2010/main" val="166217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542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400" dirty="0" smtClean="0"/>
              <a:t>Gefinancierd door: NRO Kennisbenutting Plus (dossiernummer 405-17-835)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u="sng" dirty="0" smtClean="0"/>
              <a:t>Gebaseerd op NRO-review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err="1" smtClean="0"/>
              <a:t>Gulikers</a:t>
            </a:r>
            <a:r>
              <a:rPr lang="nl-NL" dirty="0" smtClean="0"/>
              <a:t>, J. &amp; Baartman, L. (2017). Doelgericht professionaliseren: formatieve </a:t>
            </a:r>
            <a:r>
              <a:rPr lang="nl-NL" dirty="0" err="1" smtClean="0"/>
              <a:t>toetspraktijken</a:t>
            </a:r>
            <a:r>
              <a:rPr lang="nl-NL" dirty="0" smtClean="0"/>
              <a:t> met effect! Wat DOET de docent in de klas? Eindrapportage NRO overzichtsstudie (dossiernummer 405-15-722)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 smtClean="0"/>
              <a:t>Bronnen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err="1" smtClean="0"/>
              <a:t>Anthoniou</a:t>
            </a:r>
            <a:r>
              <a:rPr lang="nl-NL" dirty="0" smtClean="0"/>
              <a:t>, P. , &amp; James, M. (2014). </a:t>
            </a:r>
            <a:r>
              <a:rPr lang="nl-NL" dirty="0" err="1" smtClean="0"/>
              <a:t>Exploring</a:t>
            </a:r>
            <a:r>
              <a:rPr lang="nl-NL" dirty="0" smtClean="0"/>
              <a:t> </a:t>
            </a:r>
            <a:r>
              <a:rPr lang="nl-NL" dirty="0" err="1" smtClean="0"/>
              <a:t>formative</a:t>
            </a:r>
            <a:r>
              <a:rPr lang="nl-NL" dirty="0" smtClean="0"/>
              <a:t> assessment in </a:t>
            </a:r>
            <a:r>
              <a:rPr lang="nl-NL" dirty="0" err="1" smtClean="0"/>
              <a:t>primary</a:t>
            </a:r>
            <a:r>
              <a:rPr lang="nl-NL" dirty="0" smtClean="0"/>
              <a:t> school classrooms: </a:t>
            </a:r>
            <a:r>
              <a:rPr lang="nl-NL" dirty="0" err="1" smtClean="0"/>
              <a:t>Developing</a:t>
            </a:r>
            <a:r>
              <a:rPr lang="nl-NL" dirty="0" smtClean="0"/>
              <a:t> a </a:t>
            </a:r>
            <a:r>
              <a:rPr lang="nl-NL" dirty="0" err="1" smtClean="0"/>
              <a:t>framework</a:t>
            </a:r>
            <a:r>
              <a:rPr lang="nl-NL" dirty="0" smtClean="0"/>
              <a:t> of actions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strategies</a:t>
            </a:r>
            <a:r>
              <a:rPr lang="nl-NL" dirty="0" smtClean="0"/>
              <a:t>. </a:t>
            </a:r>
            <a:r>
              <a:rPr lang="nl-NL" i="1" dirty="0" smtClean="0"/>
              <a:t>Educational Assessment, Evaluation </a:t>
            </a:r>
            <a:r>
              <a:rPr lang="nl-NL" i="1" dirty="0" err="1" smtClean="0"/>
              <a:t>and</a:t>
            </a:r>
            <a:r>
              <a:rPr lang="nl-NL" i="1" dirty="0" smtClean="0"/>
              <a:t> Accountability, 26</a:t>
            </a:r>
            <a:r>
              <a:rPr lang="nl-NL" dirty="0" smtClean="0"/>
              <a:t>, 153-176.</a:t>
            </a:r>
            <a:r>
              <a:rPr lang="nl-NL" i="1" dirty="0" smtClean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Hattie</a:t>
            </a:r>
            <a:r>
              <a:rPr lang="nl-NL" dirty="0" smtClean="0"/>
              <a:t>, J. &amp; </a:t>
            </a:r>
            <a:r>
              <a:rPr lang="nl-NL" dirty="0" err="1" smtClean="0"/>
              <a:t>Timperley</a:t>
            </a:r>
            <a:r>
              <a:rPr lang="nl-NL" dirty="0" smtClean="0"/>
              <a:t>, H. (2007).  The power of feedback. </a:t>
            </a:r>
            <a:r>
              <a:rPr lang="nl-NL" i="1" dirty="0" smtClean="0"/>
              <a:t>Review of Educational Research, 77</a:t>
            </a:r>
            <a:r>
              <a:rPr lang="nl-NL" dirty="0" smtClean="0"/>
              <a:t>, 81-122.</a:t>
            </a:r>
          </a:p>
          <a:p>
            <a:pPr marL="0" indent="0">
              <a:buNone/>
            </a:pPr>
            <a:r>
              <a:rPr lang="nl-NL" dirty="0" err="1" smtClean="0"/>
              <a:t>Lai</a:t>
            </a:r>
            <a:r>
              <a:rPr lang="nl-NL" dirty="0" smtClean="0"/>
              <a:t>, M.K. &amp; Schildkamp, K. (2013). Data-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making:  An </a:t>
            </a:r>
            <a:r>
              <a:rPr lang="nl-NL" dirty="0" err="1" smtClean="0"/>
              <a:t>overview</a:t>
            </a:r>
            <a:r>
              <a:rPr lang="nl-NL" dirty="0" smtClean="0"/>
              <a:t>. In </a:t>
            </a:r>
            <a:r>
              <a:rPr lang="nl-NL" dirty="0" err="1" smtClean="0"/>
              <a:t>K.Schildkamp</a:t>
            </a:r>
            <a:r>
              <a:rPr lang="nl-NL" dirty="0" smtClean="0"/>
              <a:t> &amp; M.K. </a:t>
            </a:r>
            <a:r>
              <a:rPr lang="nl-NL" dirty="0" err="1" smtClean="0"/>
              <a:t>Lai</a:t>
            </a:r>
            <a:r>
              <a:rPr lang="nl-NL" dirty="0" smtClean="0"/>
              <a:t>, Data-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making in </a:t>
            </a:r>
            <a:r>
              <a:rPr lang="nl-NL" dirty="0" err="1" smtClean="0"/>
              <a:t>education</a:t>
            </a:r>
            <a:r>
              <a:rPr lang="nl-NL" dirty="0" smtClean="0"/>
              <a:t>. </a:t>
            </a:r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Opprtunities</a:t>
            </a:r>
            <a:r>
              <a:rPr lang="nl-NL" dirty="0" smtClean="0"/>
              <a:t>, pp. 9-21. Dordrecht, </a:t>
            </a:r>
            <a:r>
              <a:rPr lang="nl-NL" dirty="0" err="1" smtClean="0"/>
              <a:t>the</a:t>
            </a:r>
            <a:r>
              <a:rPr lang="nl-NL" dirty="0" smtClean="0"/>
              <a:t> Netherlands: Springer.</a:t>
            </a:r>
          </a:p>
          <a:p>
            <a:pPr marL="0" indent="0">
              <a:buNone/>
            </a:pPr>
            <a:r>
              <a:rPr lang="nl-NL" dirty="0" err="1" smtClean="0"/>
              <a:t>Ruiz</a:t>
            </a:r>
            <a:r>
              <a:rPr lang="nl-NL" dirty="0" smtClean="0"/>
              <a:t>-Primo, M.A., &amp; </a:t>
            </a:r>
            <a:r>
              <a:rPr lang="nl-NL" dirty="0" err="1" smtClean="0"/>
              <a:t>Furtak</a:t>
            </a:r>
            <a:r>
              <a:rPr lang="nl-NL" dirty="0" smtClean="0"/>
              <a:t>, E.M. (2006). </a:t>
            </a:r>
            <a:r>
              <a:rPr lang="nl-NL" dirty="0" err="1" smtClean="0"/>
              <a:t>Informal</a:t>
            </a:r>
            <a:r>
              <a:rPr lang="nl-NL" dirty="0" smtClean="0"/>
              <a:t> </a:t>
            </a:r>
            <a:r>
              <a:rPr lang="nl-NL" dirty="0" err="1" smtClean="0"/>
              <a:t>formative</a:t>
            </a:r>
            <a:r>
              <a:rPr lang="nl-NL" dirty="0" smtClean="0"/>
              <a:t> assessment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inquiry</a:t>
            </a:r>
            <a:r>
              <a:rPr lang="nl-NL" dirty="0" smtClean="0"/>
              <a:t>: Exporing </a:t>
            </a:r>
            <a:r>
              <a:rPr lang="nl-NL" dirty="0" err="1" smtClean="0"/>
              <a:t>teachers</a:t>
            </a:r>
            <a:r>
              <a:rPr lang="nl-NL" dirty="0" smtClean="0"/>
              <a:t>’ </a:t>
            </a:r>
            <a:r>
              <a:rPr lang="nl-NL" dirty="0" err="1" smtClean="0"/>
              <a:t>practices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student </a:t>
            </a:r>
            <a:r>
              <a:rPr lang="nl-NL" dirty="0" err="1" smtClean="0"/>
              <a:t>learning</a:t>
            </a:r>
            <a:r>
              <a:rPr lang="nl-NL" dirty="0" smtClean="0"/>
              <a:t>. </a:t>
            </a:r>
            <a:r>
              <a:rPr lang="nl-NL" i="1" dirty="0" smtClean="0"/>
              <a:t>Educational Assessment, 11</a:t>
            </a:r>
            <a:r>
              <a:rPr lang="nl-NL" dirty="0" smtClean="0"/>
              <a:t>, 205-235.</a:t>
            </a:r>
          </a:p>
          <a:p>
            <a:pPr marL="0" indent="0">
              <a:buNone/>
            </a:pPr>
            <a:r>
              <a:rPr lang="en-GB" dirty="0" err="1"/>
              <a:t>Shavelson</a:t>
            </a:r>
            <a:r>
              <a:rPr lang="en-GB" dirty="0"/>
              <a:t>, R. J., Young, D. B., Ayala, C. C., Brandon, P. R., </a:t>
            </a:r>
            <a:r>
              <a:rPr lang="en-GB" dirty="0" err="1"/>
              <a:t>Furtak</a:t>
            </a:r>
            <a:r>
              <a:rPr lang="en-GB" dirty="0"/>
              <a:t>, E. M., Ruiz-Primo, M. A., . . . Yin, Y. (2008). On the Impact of Curriculum-Embedded Formative Assessment on Learning: A Collaboration between Curriculum and Assessment Developers. </a:t>
            </a:r>
            <a:r>
              <a:rPr lang="en-GB" i="1" dirty="0"/>
              <a:t>Applied measurement in Education, </a:t>
            </a:r>
            <a:r>
              <a:rPr lang="en-GB" i="1" dirty="0" smtClean="0"/>
              <a:t>21</a:t>
            </a:r>
            <a:r>
              <a:rPr lang="en-GB" dirty="0" smtClean="0"/>
              <a:t>, </a:t>
            </a:r>
            <a:r>
              <a:rPr lang="en-GB" dirty="0"/>
              <a:t>295 - 314.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Wiliam</a:t>
            </a:r>
            <a:r>
              <a:rPr lang="nl-NL" dirty="0" smtClean="0"/>
              <a:t>. D. (2011). </a:t>
            </a:r>
            <a:r>
              <a:rPr lang="nl-NL" dirty="0" err="1" smtClean="0"/>
              <a:t>What</a:t>
            </a:r>
            <a:r>
              <a:rPr lang="nl-NL" dirty="0" smtClean="0"/>
              <a:t> is assessment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? </a:t>
            </a:r>
            <a:r>
              <a:rPr lang="nl-NL" i="1" dirty="0" smtClean="0"/>
              <a:t>Studies in Educational Evaluation, 37</a:t>
            </a:r>
            <a:r>
              <a:rPr lang="nl-NL" dirty="0" smtClean="0"/>
              <a:t>, 3-14.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5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3080804" y="-662781"/>
            <a:ext cx="8626764" cy="1325563"/>
          </a:xfrm>
        </p:spPr>
        <p:txBody>
          <a:bodyPr/>
          <a:lstStyle/>
          <a:p>
            <a:r>
              <a:rPr lang="nl-NL" dirty="0" smtClean="0"/>
              <a:t>FT-cyclus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07" y="365125"/>
            <a:ext cx="8845310" cy="5358499"/>
          </a:xfrm>
        </p:spPr>
      </p:pic>
    </p:spTree>
    <p:extLst>
      <p:ext uri="{BB962C8B-B14F-4D97-AF65-F5344CB8AC3E}">
        <p14:creationId xmlns:p14="http://schemas.microsoft.com/office/powerpoint/2010/main" val="76872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Verdere verdieping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Combinatie</a:t>
            </a:r>
            <a:r>
              <a:rPr lang="en-GB" dirty="0"/>
              <a:t> van Assessment for Learning </a:t>
            </a:r>
            <a:r>
              <a:rPr lang="en-GB" dirty="0" smtClean="0"/>
              <a:t>(UK</a:t>
            </a:r>
            <a:r>
              <a:rPr lang="en-GB" dirty="0"/>
              <a:t>) </a:t>
            </a:r>
            <a:r>
              <a:rPr lang="en-GB" dirty="0" err="1"/>
              <a:t>en</a:t>
            </a:r>
            <a:r>
              <a:rPr lang="en-GB" dirty="0"/>
              <a:t> data-based decision making </a:t>
            </a:r>
            <a:r>
              <a:rPr lang="en-GB" dirty="0" smtClean="0"/>
              <a:t>(USA</a:t>
            </a:r>
            <a:r>
              <a:rPr lang="en-GB" dirty="0"/>
              <a:t>) </a:t>
            </a:r>
          </a:p>
          <a:p>
            <a:r>
              <a:rPr lang="en-GB" dirty="0" err="1"/>
              <a:t>Formatief</a:t>
            </a:r>
            <a:r>
              <a:rPr lang="en-GB" dirty="0"/>
              <a:t> </a:t>
            </a:r>
            <a:r>
              <a:rPr lang="en-GB" dirty="0" err="1"/>
              <a:t>toetsen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: </a:t>
            </a:r>
          </a:p>
          <a:p>
            <a:pPr lvl="1"/>
            <a:r>
              <a:rPr lang="en-GB" dirty="0" err="1"/>
              <a:t>Cyclisch</a:t>
            </a:r>
            <a:endParaRPr lang="en-GB" dirty="0"/>
          </a:p>
          <a:p>
            <a:pPr lvl="1"/>
            <a:r>
              <a:rPr lang="en-GB" dirty="0" err="1"/>
              <a:t>Doelgericht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Gericht</a:t>
            </a:r>
            <a:r>
              <a:rPr lang="en-GB" dirty="0" smtClean="0"/>
              <a:t> </a:t>
            </a:r>
            <a:r>
              <a:rPr lang="en-GB" dirty="0"/>
              <a:t>op het </a:t>
            </a:r>
            <a:r>
              <a:rPr lang="en-GB" dirty="0" err="1"/>
              <a:t>verbeteren</a:t>
            </a:r>
            <a:r>
              <a:rPr lang="en-GB" dirty="0"/>
              <a:t> van </a:t>
            </a:r>
            <a:r>
              <a:rPr lang="en-GB" dirty="0" err="1"/>
              <a:t>studentuitkomsten</a:t>
            </a:r>
            <a:r>
              <a:rPr lang="en-GB" dirty="0"/>
              <a:t>, </a:t>
            </a:r>
            <a:r>
              <a:rPr lang="en-GB" dirty="0" err="1"/>
              <a:t>onafhankelijk</a:t>
            </a:r>
            <a:r>
              <a:rPr lang="en-GB" dirty="0"/>
              <a:t> van </a:t>
            </a:r>
            <a:r>
              <a:rPr lang="en-GB" dirty="0" err="1"/>
              <a:t>soort</a:t>
            </a:r>
            <a:r>
              <a:rPr lang="en-GB" dirty="0"/>
              <a:t>/type </a:t>
            </a:r>
            <a:r>
              <a:rPr lang="en-GB" dirty="0" err="1"/>
              <a:t>uitkomsten</a:t>
            </a: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938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Assessment </a:t>
            </a:r>
            <a:r>
              <a:rPr lang="nl-NL" dirty="0" err="1" smtClean="0"/>
              <a:t>for</a:t>
            </a:r>
            <a:r>
              <a:rPr lang="nl-NL" dirty="0" smtClean="0"/>
              <a:t> Learning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750269" cy="432392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Feedup</a:t>
            </a:r>
            <a:r>
              <a:rPr lang="en-GB" dirty="0"/>
              <a:t> - </a:t>
            </a: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je </a:t>
            </a:r>
            <a:r>
              <a:rPr lang="en-GB" dirty="0" err="1"/>
              <a:t>heen</a:t>
            </a:r>
            <a:r>
              <a:rPr lang="en-GB" dirty="0"/>
              <a:t>? (</a:t>
            </a:r>
            <a:r>
              <a:rPr lang="en-GB" dirty="0" err="1"/>
              <a:t>doelen</a:t>
            </a:r>
            <a:r>
              <a:rPr lang="en-GB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Feedback – </a:t>
            </a: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 smtClean="0"/>
              <a:t>sta</a:t>
            </a:r>
            <a:r>
              <a:rPr lang="en-GB" dirty="0" smtClean="0"/>
              <a:t> </a:t>
            </a:r>
            <a:r>
              <a:rPr lang="en-GB" dirty="0"/>
              <a:t>je nu? (</a:t>
            </a:r>
            <a:r>
              <a:rPr lang="en-GB" dirty="0" err="1"/>
              <a:t>huidige</a:t>
            </a:r>
            <a:r>
              <a:rPr lang="en-GB" dirty="0"/>
              <a:t> </a:t>
            </a:r>
            <a:r>
              <a:rPr lang="en-GB" dirty="0" err="1"/>
              <a:t>prestaties</a:t>
            </a:r>
            <a:r>
              <a:rPr lang="en-GB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Feedforward - hoe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smtClean="0"/>
              <a:t>je het </a:t>
            </a:r>
            <a:r>
              <a:rPr lang="en-GB" dirty="0"/>
              <a:t>gat </a:t>
            </a:r>
            <a:r>
              <a:rPr lang="en-GB" dirty="0" err="1" smtClean="0"/>
              <a:t>dichten</a:t>
            </a:r>
            <a:r>
              <a:rPr lang="en-GB" dirty="0"/>
              <a:t>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/>
              <a:t>Wiliam</a:t>
            </a:r>
            <a:r>
              <a:rPr lang="en-GB" sz="2000" dirty="0"/>
              <a:t>, 2011; Hattie &amp; Timperley, </a:t>
            </a:r>
            <a:r>
              <a:rPr lang="en-GB" sz="2000" dirty="0" smtClean="0"/>
              <a:t>2007)</a:t>
            </a:r>
            <a:endParaRPr lang="en-GB" sz="20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/>
          <a:stretch/>
        </p:blipFill>
        <p:spPr bwMode="auto">
          <a:xfrm>
            <a:off x="8124497" y="3071900"/>
            <a:ext cx="3640732" cy="26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8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 making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Doel</a:t>
            </a:r>
            <a:r>
              <a:rPr lang="en-GB" dirty="0"/>
              <a:t> </a:t>
            </a:r>
            <a:r>
              <a:rPr lang="en-GB" dirty="0" err="1"/>
              <a:t>bepalen</a:t>
            </a:r>
            <a:r>
              <a:rPr lang="en-GB" dirty="0"/>
              <a:t>: </a:t>
            </a:r>
            <a:r>
              <a:rPr lang="en-GB" dirty="0" err="1"/>
              <a:t>welke</a:t>
            </a:r>
            <a:r>
              <a:rPr lang="en-GB" dirty="0"/>
              <a:t> data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nodig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 </a:t>
            </a:r>
            <a:r>
              <a:rPr lang="en-GB" dirty="0" err="1"/>
              <a:t>verzamelen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studenten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 </a:t>
            </a:r>
            <a:r>
              <a:rPr lang="en-GB" dirty="0" err="1"/>
              <a:t>analyseren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 </a:t>
            </a:r>
            <a:r>
              <a:rPr lang="en-GB" dirty="0" err="1"/>
              <a:t>interpreteren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Acties</a:t>
            </a:r>
            <a:r>
              <a:rPr lang="en-GB" dirty="0"/>
              <a:t> </a:t>
            </a:r>
            <a:r>
              <a:rPr lang="en-GB" dirty="0" err="1"/>
              <a:t>ondernemen</a:t>
            </a:r>
            <a:r>
              <a:rPr lang="en-GB" dirty="0"/>
              <a:t> op basis van de </a:t>
            </a:r>
            <a:r>
              <a:rPr lang="en-GB" dirty="0" err="1" smtClean="0"/>
              <a:t>resultaten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(Lai &amp; </a:t>
            </a:r>
            <a:r>
              <a:rPr lang="en-GB" sz="2000" dirty="0" err="1"/>
              <a:t>Schildkamp</a:t>
            </a:r>
            <a:r>
              <a:rPr lang="en-GB" sz="2000" dirty="0"/>
              <a:t>, 2013)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10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Formeel en informeel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Formele en informele manieren om data te verzamelen</a:t>
            </a:r>
          </a:p>
          <a:p>
            <a:r>
              <a:rPr lang="nl-NL" dirty="0" smtClean="0"/>
              <a:t>On-</a:t>
            </a:r>
            <a:r>
              <a:rPr lang="nl-NL" dirty="0" err="1" smtClean="0"/>
              <a:t>the</a:t>
            </a:r>
            <a:r>
              <a:rPr lang="nl-NL" dirty="0" smtClean="0"/>
              <a:t>-</a:t>
            </a:r>
            <a:r>
              <a:rPr lang="nl-NL" dirty="0" err="1" smtClean="0"/>
              <a:t>fly</a:t>
            </a:r>
            <a:r>
              <a:rPr lang="nl-NL" dirty="0" smtClean="0"/>
              <a:t> versus gepland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41" y="2878512"/>
            <a:ext cx="7523947" cy="34059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37490" y="4551463"/>
            <a:ext cx="2818636" cy="1460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dirty="0" smtClean="0"/>
              <a:t>Informeel:</a:t>
            </a:r>
          </a:p>
          <a:p>
            <a:r>
              <a:rPr lang="nl-NL" dirty="0" smtClean="0"/>
              <a:t>Groepsdiscussies</a:t>
            </a:r>
          </a:p>
          <a:p>
            <a:r>
              <a:rPr lang="nl-NL" dirty="0" smtClean="0"/>
              <a:t>Vragen stellen in de les</a:t>
            </a:r>
          </a:p>
          <a:p>
            <a:r>
              <a:rPr lang="nl-NL" dirty="0" smtClean="0"/>
              <a:t>Observeren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231175" y="4542356"/>
            <a:ext cx="3653946" cy="1460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nl-NL" dirty="0" smtClean="0"/>
              <a:t>Formeel:</a:t>
            </a:r>
          </a:p>
          <a:p>
            <a:pPr algn="r"/>
            <a:r>
              <a:rPr lang="nl-NL" dirty="0" smtClean="0"/>
              <a:t>Toetsen</a:t>
            </a:r>
          </a:p>
          <a:p>
            <a:pPr algn="r"/>
            <a:r>
              <a:rPr lang="nl-NL" dirty="0" smtClean="0"/>
              <a:t>Oefentoetsen</a:t>
            </a:r>
          </a:p>
          <a:p>
            <a:pPr algn="r"/>
            <a:r>
              <a:rPr lang="nl-NL" dirty="0" smtClean="0"/>
              <a:t>Concepten</a:t>
            </a:r>
          </a:p>
        </p:txBody>
      </p:sp>
      <p:sp>
        <p:nvSpPr>
          <p:cNvPr id="7" name="Rechthoek 6"/>
          <p:cNvSpPr/>
          <p:nvPr/>
        </p:nvSpPr>
        <p:spPr>
          <a:xfrm>
            <a:off x="274780" y="5633741"/>
            <a:ext cx="238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Shavelson</a:t>
            </a:r>
            <a:r>
              <a:rPr lang="en-GB" dirty="0" smtClean="0"/>
              <a:t> et al., 2008))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Docentactiviteiten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0100" y="1690688"/>
            <a:ext cx="10515600" cy="432392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Sinds</a:t>
            </a:r>
            <a:r>
              <a:rPr lang="en-GB" dirty="0"/>
              <a:t> 2013: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aandacht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docentactiviteiten</a:t>
            </a:r>
            <a:r>
              <a:rPr lang="en-GB" dirty="0"/>
              <a:t> in de les. Minder </a:t>
            </a:r>
            <a:r>
              <a:rPr lang="en-GB" dirty="0" err="1"/>
              <a:t>instrumentele</a:t>
            </a:r>
            <a:r>
              <a:rPr lang="en-GB" dirty="0"/>
              <a:t> </a:t>
            </a:r>
            <a:r>
              <a:rPr lang="en-GB" dirty="0" err="1"/>
              <a:t>benadering</a:t>
            </a:r>
            <a:r>
              <a:rPr lang="en-GB" dirty="0"/>
              <a:t> van </a:t>
            </a:r>
            <a:r>
              <a:rPr lang="en-GB" dirty="0" err="1"/>
              <a:t>formatief</a:t>
            </a:r>
            <a:r>
              <a:rPr lang="en-GB" dirty="0"/>
              <a:t> </a:t>
            </a:r>
            <a:r>
              <a:rPr lang="en-GB" dirty="0" err="1"/>
              <a:t>toetsen</a:t>
            </a:r>
            <a:endParaRPr lang="en-GB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81" y="2750977"/>
            <a:ext cx="7838483" cy="30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lkvormig bijschrift 4"/>
          <p:cNvSpPr/>
          <p:nvPr/>
        </p:nvSpPr>
        <p:spPr>
          <a:xfrm>
            <a:off x="517476" y="3225800"/>
            <a:ext cx="3165524" cy="1742948"/>
          </a:xfrm>
          <a:prstGeom prst="cloudCallout">
            <a:avLst>
              <a:gd name="adj1" fmla="val 48018"/>
              <a:gd name="adj2" fmla="val 68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 mist </a:t>
            </a:r>
            <a:r>
              <a:rPr lang="en-GB" dirty="0" err="1"/>
              <a:t>hier</a:t>
            </a:r>
            <a:r>
              <a:rPr lang="en-GB" dirty="0"/>
              <a:t>?? </a:t>
            </a:r>
            <a:br>
              <a:rPr lang="en-GB" dirty="0"/>
            </a:br>
            <a:r>
              <a:rPr lang="en-GB" dirty="0" err="1"/>
              <a:t>Dit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b="1" dirty="0" err="1" smtClean="0"/>
              <a:t>cyclisch</a:t>
            </a:r>
            <a:r>
              <a:rPr lang="en-GB" b="1" dirty="0" smtClean="0"/>
              <a:t> + concrete </a:t>
            </a:r>
            <a:r>
              <a:rPr lang="en-GB" b="1" dirty="0" err="1" smtClean="0"/>
              <a:t>acties</a:t>
            </a:r>
            <a:r>
              <a:rPr lang="en-GB" b="1" dirty="0" smtClean="0"/>
              <a:t> </a:t>
            </a:r>
            <a:r>
              <a:rPr lang="en-GB" b="1" dirty="0" err="1" smtClean="0"/>
              <a:t>ontbreken</a:t>
            </a:r>
            <a:endParaRPr lang="en-GB" b="1" dirty="0"/>
          </a:p>
        </p:txBody>
      </p:sp>
      <p:sp>
        <p:nvSpPr>
          <p:cNvPr id="6" name="Rechthoek 5"/>
          <p:cNvSpPr/>
          <p:nvPr/>
        </p:nvSpPr>
        <p:spPr>
          <a:xfrm>
            <a:off x="314036" y="5635187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Antoniou &amp; James (2014)</a:t>
            </a:r>
          </a:p>
        </p:txBody>
      </p:sp>
    </p:spTree>
    <p:extLst>
      <p:ext uri="{BB962C8B-B14F-4D97-AF65-F5344CB8AC3E}">
        <p14:creationId xmlns:p14="http://schemas.microsoft.com/office/powerpoint/2010/main" val="74496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Cyclische benadering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ESRU-model  </a:t>
            </a:r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/>
              <a:t>Ruiz-Primo &amp; </a:t>
            </a:r>
            <a:r>
              <a:rPr lang="en-GB" sz="1800" dirty="0" err="1"/>
              <a:t>Furtak</a:t>
            </a:r>
            <a:r>
              <a:rPr lang="en-GB" sz="1800" dirty="0"/>
              <a:t>, 2006)</a:t>
            </a:r>
          </a:p>
          <a:p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97900"/>
            <a:ext cx="5344948" cy="33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lkvormig bijschrift 5"/>
          <p:cNvSpPr/>
          <p:nvPr/>
        </p:nvSpPr>
        <p:spPr>
          <a:xfrm>
            <a:off x="883136" y="3530600"/>
            <a:ext cx="3295164" cy="1438148"/>
          </a:xfrm>
          <a:prstGeom prst="cloudCallout">
            <a:avLst>
              <a:gd name="adj1" fmla="val 48018"/>
              <a:gd name="adj2" fmla="val 68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 mist </a:t>
            </a:r>
            <a:r>
              <a:rPr lang="en-GB" dirty="0" err="1"/>
              <a:t>hier</a:t>
            </a:r>
            <a:r>
              <a:rPr lang="en-GB" dirty="0"/>
              <a:t>?? </a:t>
            </a:r>
            <a:br>
              <a:rPr lang="en-GB" dirty="0"/>
            </a:b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expliciet</a:t>
            </a:r>
            <a:r>
              <a:rPr lang="en-GB" dirty="0" smtClean="0"/>
              <a:t> </a:t>
            </a:r>
            <a:r>
              <a:rPr lang="en-GB" dirty="0" err="1" smtClean="0"/>
              <a:t>gekoppeld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doelen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062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99111" y="-25530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65" y="768308"/>
            <a:ext cx="8111500" cy="4913955"/>
          </a:xfrm>
          <a:prstGeom prst="rect">
            <a:avLst/>
          </a:prstGeom>
        </p:spPr>
      </p:pic>
      <p:sp>
        <p:nvSpPr>
          <p:cNvPr id="5" name="Rectangular Callout 6"/>
          <p:cNvSpPr/>
          <p:nvPr/>
        </p:nvSpPr>
        <p:spPr>
          <a:xfrm>
            <a:off x="6747642" y="584746"/>
            <a:ext cx="1529254" cy="1013999"/>
          </a:xfrm>
          <a:prstGeom prst="wedgeRectCallout">
            <a:avLst>
              <a:gd name="adj1" fmla="val -74108"/>
              <a:gd name="adj2" fmla="val 38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Doelen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en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succescriteria</a:t>
            </a:r>
            <a:endParaRPr lang="en-GB" sz="1400" b="1" dirty="0"/>
          </a:p>
        </p:txBody>
      </p:sp>
      <p:sp>
        <p:nvSpPr>
          <p:cNvPr id="6" name="Rectangular Callout 8"/>
          <p:cNvSpPr/>
          <p:nvPr/>
        </p:nvSpPr>
        <p:spPr>
          <a:xfrm>
            <a:off x="8628994" y="1145222"/>
            <a:ext cx="1234966" cy="1215523"/>
          </a:xfrm>
          <a:prstGeom prst="wedgeRectCallout">
            <a:avLst>
              <a:gd name="adj1" fmla="val -99537"/>
              <a:gd name="adj2" fmla="val 32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Doelgericht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reacties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ontlokken</a:t>
            </a:r>
            <a:r>
              <a:rPr lang="en-GB" sz="1400" b="1" dirty="0" smtClean="0"/>
              <a:t>, </a:t>
            </a:r>
            <a:r>
              <a:rPr lang="en-GB" sz="1400" b="1" dirty="0" err="1" smtClean="0"/>
              <a:t>formeel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en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informeel</a:t>
            </a:r>
            <a:endParaRPr lang="en-GB" sz="1400" b="1" dirty="0"/>
          </a:p>
        </p:txBody>
      </p:sp>
      <p:sp>
        <p:nvSpPr>
          <p:cNvPr id="7" name="Rectangular Callout 9"/>
          <p:cNvSpPr/>
          <p:nvPr/>
        </p:nvSpPr>
        <p:spPr>
          <a:xfrm>
            <a:off x="8276896" y="3715001"/>
            <a:ext cx="1587063" cy="1215523"/>
          </a:xfrm>
          <a:prstGeom prst="wedgeRectCallout">
            <a:avLst>
              <a:gd name="adj1" fmla="val -99537"/>
              <a:gd name="adj2" fmla="val 32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Expliciet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analyseren</a:t>
            </a:r>
            <a:r>
              <a:rPr lang="en-GB" sz="1400" b="1" dirty="0" smtClean="0"/>
              <a:t> van </a:t>
            </a:r>
            <a:r>
              <a:rPr lang="en-GB" sz="1400" b="1" dirty="0" err="1" smtClean="0"/>
              <a:t>studentreacties</a:t>
            </a:r>
            <a:endParaRPr lang="en-GB" sz="1400" b="1" dirty="0"/>
          </a:p>
        </p:txBody>
      </p:sp>
      <p:sp>
        <p:nvSpPr>
          <p:cNvPr id="8" name="Rectangular Callout 10"/>
          <p:cNvSpPr/>
          <p:nvPr/>
        </p:nvSpPr>
        <p:spPr>
          <a:xfrm>
            <a:off x="1310565" y="3636174"/>
            <a:ext cx="1587063" cy="1215523"/>
          </a:xfrm>
          <a:prstGeom prst="wedgeRectCallout">
            <a:avLst>
              <a:gd name="adj1" fmla="val 83244"/>
              <a:gd name="adj2" fmla="val 34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Huidige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prestatie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koppelen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aan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doelen</a:t>
            </a:r>
            <a:endParaRPr lang="en-GB" sz="1400" b="1" dirty="0"/>
          </a:p>
        </p:txBody>
      </p:sp>
      <p:sp>
        <p:nvSpPr>
          <p:cNvPr id="9" name="Rectangular Callout 11"/>
          <p:cNvSpPr/>
          <p:nvPr/>
        </p:nvSpPr>
        <p:spPr>
          <a:xfrm>
            <a:off x="1310565" y="952744"/>
            <a:ext cx="1587063" cy="1215523"/>
          </a:xfrm>
          <a:prstGeom prst="wedgeRectCallout">
            <a:avLst>
              <a:gd name="adj1" fmla="val 73973"/>
              <a:gd name="adj2" fmla="val 5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Concrete </a:t>
            </a:r>
            <a:r>
              <a:rPr lang="en-GB" sz="1400" b="1" dirty="0" err="1" smtClean="0"/>
              <a:t>vervolgstappen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voor</a:t>
            </a:r>
            <a:r>
              <a:rPr lang="en-GB" sz="1400" b="1" dirty="0" smtClean="0"/>
              <a:t> student EN docent</a:t>
            </a:r>
            <a:endParaRPr lang="en-GB" sz="1400" b="1" dirty="0"/>
          </a:p>
        </p:txBody>
      </p:sp>
      <p:sp>
        <p:nvSpPr>
          <p:cNvPr id="10" name="7-Point Star 12"/>
          <p:cNvSpPr/>
          <p:nvPr/>
        </p:nvSpPr>
        <p:spPr>
          <a:xfrm>
            <a:off x="4235670" y="2168267"/>
            <a:ext cx="2858814" cy="23683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Alle</a:t>
            </a:r>
            <a:r>
              <a:rPr lang="en-GB" dirty="0" smtClean="0"/>
              <a:t> 5 in </a:t>
            </a:r>
            <a:r>
              <a:rPr lang="en-GB" dirty="0" err="1" smtClean="0"/>
              <a:t>samenhang</a:t>
            </a:r>
            <a:r>
              <a:rPr lang="en-GB" dirty="0" smtClean="0"/>
              <a:t> </a:t>
            </a:r>
            <a:r>
              <a:rPr lang="en-GB" dirty="0" err="1" smtClean="0"/>
              <a:t>maakt</a:t>
            </a:r>
            <a:r>
              <a:rPr lang="en-GB" dirty="0" smtClean="0"/>
              <a:t> 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0180315v2 Platform Leren van Toetsen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15v2 Platform Leren van Toetsen" id="{3B967B18-E0C8-4940-B08B-56127EBFA51E}" vid="{194AF1FA-C1AF-4D9F-BDDC-2C1F0D58443D}"/>
    </a:ext>
  </a:extLst>
</a:theme>
</file>

<file path=ppt/theme/theme2.xml><?xml version="1.0" encoding="utf-8"?>
<a:theme xmlns:a="http://schemas.openxmlformats.org/drawingml/2006/main" name="Platform LvT sjabloon 2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latform LvT sjabloon 3">
  <a:themeElements>
    <a:clrScheme name="Plaform LvT 2">
      <a:dk1>
        <a:srgbClr val="464343"/>
      </a:dk1>
      <a:lt1>
        <a:sysClr val="window" lastClr="FFFFFF"/>
      </a:lt1>
      <a:dk2>
        <a:srgbClr val="0072BC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atform LvT sjabloon 4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latform LvT sjabloon 4">
  <a:themeElements>
    <a:clrScheme name="Platform LvT">
      <a:dk1>
        <a:srgbClr val="0072BC"/>
      </a:dk1>
      <a:lt1>
        <a:sysClr val="window" lastClr="FFFFFF"/>
      </a:lt1>
      <a:dk2>
        <a:srgbClr val="70C1B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latform Lv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platform leren van toetsen 2018</Template>
  <TotalTime>227</TotalTime>
  <Words>543</Words>
  <Application>Microsoft Office PowerPoint</Application>
  <PresentationFormat>Widescreen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20180315v2 Platform Leren van Toetsen</vt:lpstr>
      <vt:lpstr>Platform LvT sjabloon 2</vt:lpstr>
      <vt:lpstr>Platform LvT sjabloon 3</vt:lpstr>
      <vt:lpstr>Platform LvT sjabloon 4</vt:lpstr>
      <vt:lpstr>1_Platform LvT sjabloon 4</vt:lpstr>
      <vt:lpstr>TOOLKIT professionaliseren vanuit de formatieve toetscyclus</vt:lpstr>
      <vt:lpstr>FT-cyclus</vt:lpstr>
      <vt:lpstr>Verdere verdieping</vt:lpstr>
      <vt:lpstr>Assessment for Learning</vt:lpstr>
      <vt:lpstr>Data-based decision making</vt:lpstr>
      <vt:lpstr>Formeel en informeel</vt:lpstr>
      <vt:lpstr>Docentactiviteiten</vt:lpstr>
      <vt:lpstr>Cyclische benadering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professionaliseren vanuit de formatieve toetscyclus</dc:title>
  <dc:creator>Liesbeth Baartman</dc:creator>
  <cp:lastModifiedBy>M.J.M. Leenknecht</cp:lastModifiedBy>
  <cp:revision>20</cp:revision>
  <dcterms:created xsi:type="dcterms:W3CDTF">2018-03-15T16:23:24Z</dcterms:created>
  <dcterms:modified xsi:type="dcterms:W3CDTF">2018-05-26T10:08:55Z</dcterms:modified>
</cp:coreProperties>
</file>