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10" r:id="rId2"/>
    <p:sldMasterId id="2147483822" r:id="rId3"/>
    <p:sldMasterId id="2147483834" r:id="rId4"/>
  </p:sldMasterIdLst>
  <p:notesMasterIdLst>
    <p:notesMasterId r:id="rId10"/>
  </p:notesMasterIdLst>
  <p:sldIdLst>
    <p:sldId id="256" r:id="rId5"/>
    <p:sldId id="262" r:id="rId6"/>
    <p:sldId id="257" r:id="rId7"/>
    <p:sldId id="261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Gerdineke Silfhout" initials="GS" lastIdx="47" clrIdx="0"/>
  <p:cmAuthor id="3" name="Bas Trimbos" initials="BT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6324" autoAdjust="0"/>
  </p:normalViewPr>
  <p:slideViewPr>
    <p:cSldViewPr snapToGrid="0">
      <p:cViewPr varScale="1">
        <p:scale>
          <a:sx n="52" d="100"/>
          <a:sy n="52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C7C58-0756-4B9B-A295-51AF61B25CB6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24090-4F18-4150-AF04-186870E0E8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7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4090-4F18-4150-AF04-186870E0E86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38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4090-4F18-4150-AF04-186870E0E8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92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4090-4F18-4150-AF04-186870E0E86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9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4090-4F18-4150-AF04-186870E0E86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03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4090-4F18-4150-AF04-186870E0E86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73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3334" r="29169" b="32598"/>
          <a:stretch/>
        </p:blipFill>
        <p:spPr>
          <a:xfrm>
            <a:off x="-1" y="0"/>
            <a:ext cx="12192001" cy="687433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" y="0"/>
            <a:ext cx="12192001" cy="6874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-1" y="6131466"/>
            <a:ext cx="12192001" cy="74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5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7" y="365127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861"/>
            <a:ext cx="10515600" cy="4323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8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784426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7844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05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794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7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4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2600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2600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4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56849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56849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8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83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2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2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7" y="365127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3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6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861"/>
            <a:ext cx="10515600" cy="424771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3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70844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70844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3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1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81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008617"/>
            <a:ext cx="5181600" cy="416834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008617"/>
            <a:ext cx="5181600" cy="416834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697780"/>
            <a:ext cx="9495703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2050617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874529"/>
            <a:ext cx="5157787" cy="347085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2050617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874529"/>
            <a:ext cx="5183188" cy="347085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0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64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117600"/>
            <a:ext cx="6172200" cy="4743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79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63782"/>
            <a:ext cx="6172200" cy="46972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1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1219199"/>
            <a:ext cx="2628900" cy="495776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1219200"/>
            <a:ext cx="7734300" cy="495776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4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6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6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944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138" y="614836"/>
            <a:ext cx="9474751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3137" y="2081553"/>
            <a:ext cx="10515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75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8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561689"/>
            <a:ext cx="9519687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081553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67628" y="2081553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629" y="608092"/>
            <a:ext cx="9524259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940066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772929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940066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772929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90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629" y="629312"/>
            <a:ext cx="9524259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7" y="365127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3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23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12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6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116672"/>
            <a:ext cx="6172200" cy="474437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43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26836"/>
            <a:ext cx="6172200" cy="473421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9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629745"/>
            <a:ext cx="9519687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081553"/>
            <a:ext cx="10515600" cy="43513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3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629309"/>
            <a:ext cx="1682496" cy="554765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629311"/>
            <a:ext cx="7734300" cy="554765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4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6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444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444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6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7" y="365127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2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6131467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3334" r="29169" b="32598"/>
          <a:stretch/>
        </p:blipFill>
        <p:spPr>
          <a:xfrm>
            <a:off x="-1" y="0"/>
            <a:ext cx="12192001" cy="687433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3" y="0"/>
            <a:ext cx="12192001" cy="6874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" name="Rechthoek 11"/>
          <p:cNvSpPr/>
          <p:nvPr/>
        </p:nvSpPr>
        <p:spPr>
          <a:xfrm>
            <a:off x="-1" y="6131466"/>
            <a:ext cx="12192001" cy="74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335783" y="420226"/>
            <a:ext cx="8355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783" y="1812402"/>
            <a:ext cx="8355636" cy="396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3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23261" b="35366"/>
          <a:stretch/>
        </p:blipFill>
        <p:spPr>
          <a:xfrm>
            <a:off x="-8211" y="0"/>
            <a:ext cx="12200212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" y="0"/>
            <a:ext cx="12192001" cy="6874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Rechthoek 10"/>
          <p:cNvSpPr/>
          <p:nvPr/>
        </p:nvSpPr>
        <p:spPr>
          <a:xfrm>
            <a:off x="-1" y="6131466"/>
            <a:ext cx="12192001" cy="74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5783" y="420226"/>
            <a:ext cx="8355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783" y="1812402"/>
            <a:ext cx="8355636" cy="396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r="14308" b="21259"/>
          <a:stretch/>
        </p:blipFill>
        <p:spPr>
          <a:xfrm>
            <a:off x="1" y="0"/>
            <a:ext cx="12207423" cy="6858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" y="0"/>
            <a:ext cx="1220742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45912" y="683055"/>
            <a:ext cx="9511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225965"/>
            <a:ext cx="10515600" cy="395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5"/>
            <a:endParaRPr lang="nl-NL" dirty="0" smtClean="0"/>
          </a:p>
          <a:p>
            <a:pPr lvl="5"/>
            <a:endParaRPr lang="nl-NL" dirty="0" smtClean="0"/>
          </a:p>
        </p:txBody>
      </p:sp>
      <p:sp>
        <p:nvSpPr>
          <p:cNvPr id="9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32999" r="5523" b="28945"/>
          <a:stretch/>
        </p:blipFill>
        <p:spPr>
          <a:xfrm>
            <a:off x="6588580" y="0"/>
            <a:ext cx="3814245" cy="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2" b="29638"/>
          <a:stretch/>
        </p:blipFill>
        <p:spPr>
          <a:xfrm>
            <a:off x="0" y="0"/>
            <a:ext cx="12194309" cy="6858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0"/>
            <a:ext cx="12194309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2" y="616201"/>
            <a:ext cx="9519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9"/>
            <a:ext cx="991341" cy="8824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32999" r="5523" b="28945"/>
          <a:stretch/>
        </p:blipFill>
        <p:spPr>
          <a:xfrm>
            <a:off x="6588580" y="0"/>
            <a:ext cx="3814245" cy="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3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renvantoetsen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5029"/>
            <a:ext cx="7380514" cy="2356077"/>
          </a:xfrm>
        </p:spPr>
        <p:txBody>
          <a:bodyPr>
            <a:noAutofit/>
          </a:bodyPr>
          <a:lstStyle/>
          <a:p>
            <a:pPr algn="l"/>
            <a:r>
              <a:rPr lang="en-GB" sz="5400" dirty="0"/>
              <a:t>Toolkit </a:t>
            </a:r>
            <a:br>
              <a:rPr lang="en-GB" sz="5400" dirty="0"/>
            </a:br>
            <a:r>
              <a:rPr lang="en-GB" sz="5400" dirty="0" err="1"/>
              <a:t>professionaliseren</a:t>
            </a:r>
            <a:r>
              <a:rPr lang="en-GB" sz="5400" dirty="0"/>
              <a:t> </a:t>
            </a:r>
            <a:br>
              <a:rPr lang="en-GB" sz="5400" dirty="0"/>
            </a:br>
            <a:r>
              <a:rPr lang="en-GB" sz="5400" dirty="0" err="1"/>
              <a:t>vanuit</a:t>
            </a:r>
            <a:r>
              <a:rPr lang="en-GB" sz="5400" dirty="0"/>
              <a:t> de </a:t>
            </a:r>
            <a:br>
              <a:rPr lang="en-GB" sz="5400" dirty="0"/>
            </a:br>
            <a:r>
              <a:rPr lang="en-GB" sz="5400" dirty="0" err="1"/>
              <a:t>formatieve</a:t>
            </a:r>
            <a:r>
              <a:rPr lang="en-GB" sz="5400" dirty="0"/>
              <a:t> </a:t>
            </a:r>
            <a:r>
              <a:rPr lang="en-GB" sz="5400" dirty="0" err="1"/>
              <a:t>toetscyclus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63333"/>
          </a:xfrm>
        </p:spPr>
        <p:txBody>
          <a:bodyPr>
            <a:normAutofit fontScale="77500" lnSpcReduction="20000"/>
          </a:bodyPr>
          <a:lstStyle/>
          <a:p>
            <a:pPr algn="l"/>
            <a:endParaRPr lang="en-GB" sz="3200" dirty="0"/>
          </a:p>
          <a:p>
            <a:pPr algn="l"/>
            <a:r>
              <a:rPr lang="en-GB" sz="3800" dirty="0"/>
              <a:t>Wat is het </a:t>
            </a:r>
            <a:r>
              <a:rPr lang="en-GB" sz="3800" dirty="0" err="1"/>
              <a:t>doel</a:t>
            </a:r>
            <a:r>
              <a:rPr lang="en-GB" sz="3800" dirty="0"/>
              <a:t> van </a:t>
            </a:r>
            <a:r>
              <a:rPr lang="en-GB" sz="3800" dirty="0" err="1"/>
              <a:t>deze</a:t>
            </a:r>
            <a:r>
              <a:rPr lang="en-GB" sz="3800" dirty="0"/>
              <a:t> toolkit</a:t>
            </a:r>
            <a:r>
              <a:rPr lang="en-GB" sz="3800" dirty="0" smtClean="0"/>
              <a:t>?</a:t>
            </a:r>
          </a:p>
          <a:p>
            <a:pPr algn="l"/>
            <a:endParaRPr lang="en-GB" sz="3800" dirty="0"/>
          </a:p>
          <a:p>
            <a:pPr algn="l"/>
            <a:r>
              <a:rPr lang="en-GB" sz="3800" dirty="0" smtClean="0"/>
              <a:t>Judith Gulikers &amp; </a:t>
            </a:r>
            <a:r>
              <a:rPr lang="en-GB" sz="3800" dirty="0" err="1" smtClean="0"/>
              <a:t>Liesbeth</a:t>
            </a:r>
            <a:r>
              <a:rPr lang="en-GB" sz="3800" dirty="0" smtClean="0"/>
              <a:t> </a:t>
            </a:r>
            <a:r>
              <a:rPr lang="en-GB" sz="3800" dirty="0" err="1" smtClean="0"/>
              <a:t>Baartman</a:t>
            </a:r>
            <a:endParaRPr lang="en-GB" sz="3800" dirty="0" smtClean="0"/>
          </a:p>
          <a:p>
            <a:pPr algn="l"/>
            <a:r>
              <a:rPr lang="en-GB" sz="2600" dirty="0" err="1" smtClean="0"/>
              <a:t>Gefinancierd</a:t>
            </a:r>
            <a:r>
              <a:rPr lang="en-GB" sz="2600" dirty="0" smtClean="0"/>
              <a:t> door NRO </a:t>
            </a:r>
            <a:r>
              <a:rPr lang="en-GB" sz="2600" dirty="0" err="1"/>
              <a:t>K</a:t>
            </a:r>
            <a:r>
              <a:rPr lang="en-GB" sz="2600" dirty="0" err="1" smtClean="0"/>
              <a:t>ennisbenutting</a:t>
            </a:r>
            <a:r>
              <a:rPr lang="en-GB" sz="2600" dirty="0" smtClean="0"/>
              <a:t> Plus</a:t>
            </a:r>
          </a:p>
          <a:p>
            <a:pPr algn="l"/>
            <a:r>
              <a:rPr lang="en-GB" sz="2600" dirty="0" err="1" smtClean="0"/>
              <a:t>Dossiernummer</a:t>
            </a:r>
            <a:r>
              <a:rPr lang="en-GB" sz="2600" dirty="0" smtClean="0"/>
              <a:t>: 405-17-835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8018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Doel</a:t>
            </a:r>
            <a:r>
              <a:rPr lang="en-GB" b="1" dirty="0" smtClean="0"/>
              <a:t> </a:t>
            </a:r>
            <a:r>
              <a:rPr lang="en-GB" dirty="0"/>
              <a:t>= </a:t>
            </a:r>
            <a:br>
              <a:rPr lang="en-GB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4916" y="1226911"/>
            <a:ext cx="8512629" cy="4323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Kritisch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doelgericht</a:t>
            </a:r>
            <a:r>
              <a:rPr lang="en-GB" sz="2400" dirty="0"/>
              <a:t> </a:t>
            </a:r>
            <a:r>
              <a:rPr lang="en-GB" sz="2400" dirty="0" err="1"/>
              <a:t>formatief</a:t>
            </a:r>
            <a:r>
              <a:rPr lang="en-GB" sz="2400" dirty="0"/>
              <a:t> </a:t>
            </a:r>
            <a:r>
              <a:rPr lang="en-GB" sz="2400" dirty="0" err="1"/>
              <a:t>toetsen</a:t>
            </a:r>
            <a:r>
              <a:rPr lang="en-GB" sz="2400" dirty="0"/>
              <a:t> (FT) in de les </a:t>
            </a:r>
            <a:r>
              <a:rPr lang="en-GB" sz="2400" dirty="0" err="1" smtClean="0"/>
              <a:t>verbeteren</a:t>
            </a:r>
            <a:r>
              <a:rPr lang="en-GB" sz="2400" dirty="0" smtClean="0"/>
              <a:t>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285750" indent="-285750"/>
            <a:r>
              <a:rPr lang="en-GB" sz="2400" dirty="0" err="1" smtClean="0"/>
              <a:t>Altijd</a:t>
            </a:r>
            <a:r>
              <a:rPr lang="en-GB" sz="2400" dirty="0" smtClean="0"/>
              <a:t> </a:t>
            </a:r>
            <a:r>
              <a:rPr lang="en-GB" sz="2400" dirty="0" err="1" smtClean="0"/>
              <a:t>vanuit</a:t>
            </a:r>
            <a:r>
              <a:rPr lang="en-GB" sz="2400" dirty="0" smtClean="0"/>
              <a:t> de </a:t>
            </a:r>
            <a:r>
              <a:rPr lang="en-GB" sz="2400" dirty="0" err="1" smtClean="0"/>
              <a:t>gehele</a:t>
            </a:r>
            <a:r>
              <a:rPr lang="en-GB" sz="2400" dirty="0" smtClean="0"/>
              <a:t> </a:t>
            </a:r>
            <a:r>
              <a:rPr lang="en-GB" sz="2400" dirty="0" err="1" smtClean="0"/>
              <a:t>formatieve</a:t>
            </a:r>
            <a:r>
              <a:rPr lang="en-GB" sz="2400" dirty="0" smtClean="0"/>
              <a:t> </a:t>
            </a:r>
            <a:r>
              <a:rPr lang="en-GB" sz="2400" dirty="0" err="1" smtClean="0"/>
              <a:t>toetscyclus</a:t>
            </a:r>
            <a:endParaRPr lang="en-GB" sz="2400" dirty="0" smtClean="0"/>
          </a:p>
          <a:p>
            <a:pPr marL="285750" indent="-285750"/>
            <a:r>
              <a:rPr lang="en-GB" sz="2400" dirty="0" smtClean="0"/>
              <a:t>In </a:t>
            </a:r>
            <a:r>
              <a:rPr lang="en-GB" sz="2400" dirty="0" err="1"/>
              <a:t>teamverband</a:t>
            </a:r>
            <a:endParaRPr lang="en-GB" sz="2400" dirty="0"/>
          </a:p>
          <a:p>
            <a:pPr marL="285750" indent="-285750"/>
            <a:r>
              <a:rPr lang="en-GB" sz="2400" dirty="0" err="1" smtClean="0"/>
              <a:t>Uitgaande</a:t>
            </a:r>
            <a:r>
              <a:rPr lang="en-GB" sz="2400" dirty="0" smtClean="0"/>
              <a:t> van </a:t>
            </a:r>
            <a:r>
              <a:rPr lang="en-GB" sz="2400" dirty="0" err="1" smtClean="0"/>
              <a:t>waar</a:t>
            </a:r>
            <a:r>
              <a:rPr lang="en-GB" sz="2400" dirty="0" smtClean="0"/>
              <a:t> je nu </a:t>
            </a:r>
            <a:r>
              <a:rPr lang="en-GB" sz="2400" dirty="0" err="1" smtClean="0"/>
              <a:t>staat</a:t>
            </a:r>
            <a:r>
              <a:rPr lang="en-GB" sz="2400" dirty="0" smtClean="0"/>
              <a:t>, wat je </a:t>
            </a:r>
            <a:r>
              <a:rPr lang="en-GB" sz="2400" dirty="0" err="1" smtClean="0"/>
              <a:t>leerbehoeften</a:t>
            </a:r>
            <a:r>
              <a:rPr lang="en-GB" sz="2400" dirty="0" smtClean="0"/>
              <a:t> </a:t>
            </a:r>
            <a:r>
              <a:rPr lang="en-GB" sz="2400" dirty="0" err="1" smtClean="0"/>
              <a:t>zijn</a:t>
            </a:r>
            <a:endParaRPr lang="en-GB" sz="2400" dirty="0" smtClean="0"/>
          </a:p>
          <a:p>
            <a:pPr marL="285750" indent="-285750"/>
            <a:r>
              <a:rPr lang="en-GB" sz="2400" dirty="0" err="1" smtClean="0"/>
              <a:t>Doelgericht</a:t>
            </a:r>
            <a:r>
              <a:rPr lang="en-GB" sz="2400" dirty="0" smtClean="0"/>
              <a:t> </a:t>
            </a:r>
            <a:r>
              <a:rPr lang="en-GB" sz="2400" dirty="0" err="1" smtClean="0"/>
              <a:t>experimenteren</a:t>
            </a:r>
            <a:r>
              <a:rPr lang="en-GB" sz="2400" dirty="0" smtClean="0"/>
              <a:t> </a:t>
            </a:r>
            <a:r>
              <a:rPr lang="en-GB" sz="2400" dirty="0"/>
              <a:t>met </a:t>
            </a:r>
            <a:r>
              <a:rPr lang="en-GB" sz="2400" dirty="0" err="1"/>
              <a:t>formatieve</a:t>
            </a:r>
            <a:r>
              <a:rPr lang="en-GB" sz="2400" dirty="0"/>
              <a:t> </a:t>
            </a:r>
            <a:r>
              <a:rPr lang="en-GB" sz="2400" dirty="0" err="1"/>
              <a:t>toetspraktijken</a:t>
            </a:r>
            <a:r>
              <a:rPr lang="en-GB" sz="2400" dirty="0"/>
              <a:t> in de </a:t>
            </a:r>
            <a:r>
              <a:rPr lang="en-GB" sz="2400" dirty="0" smtClean="0"/>
              <a:t>lessen</a:t>
            </a:r>
          </a:p>
          <a:p>
            <a:pPr marL="285750" indent="-285750"/>
            <a:r>
              <a:rPr lang="en-GB" sz="2400" dirty="0" err="1" smtClean="0"/>
              <a:t>Effecten</a:t>
            </a:r>
            <a:r>
              <a:rPr lang="en-GB" sz="2400" dirty="0" smtClean="0"/>
              <a:t> </a:t>
            </a:r>
            <a:r>
              <a:rPr lang="en-GB" sz="2400" dirty="0"/>
              <a:t>/ </a:t>
            </a:r>
            <a:r>
              <a:rPr lang="en-GB" sz="2400" dirty="0" err="1"/>
              <a:t>ervaringen</a:t>
            </a:r>
            <a:r>
              <a:rPr lang="en-GB" sz="2400" dirty="0"/>
              <a:t> in </a:t>
            </a:r>
            <a:r>
              <a:rPr lang="en-GB" sz="2400" dirty="0" err="1"/>
              <a:t>kaart</a:t>
            </a:r>
            <a:r>
              <a:rPr lang="en-GB" sz="2400" dirty="0"/>
              <a:t> </a:t>
            </a:r>
            <a:r>
              <a:rPr lang="en-GB" sz="2400" dirty="0" err="1"/>
              <a:t>brengen</a:t>
            </a:r>
            <a:endParaRPr lang="en-GB" sz="2400" dirty="0"/>
          </a:p>
          <a:p>
            <a:pPr marL="742950" lvl="1" indent="-285750"/>
            <a:r>
              <a:rPr lang="en-GB" sz="2000" dirty="0"/>
              <a:t>Op </a:t>
            </a:r>
            <a:r>
              <a:rPr lang="en-GB" sz="2000" dirty="0" smtClean="0"/>
              <a:t>docent, </a:t>
            </a:r>
            <a:r>
              <a:rPr lang="en-GB" sz="2000" dirty="0" err="1" smtClean="0"/>
              <a:t>studenten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team</a:t>
            </a:r>
            <a:endParaRPr lang="en-GB" sz="2000" dirty="0"/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92" y="4025831"/>
            <a:ext cx="3739238" cy="22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70" y="160282"/>
            <a:ext cx="6554867" cy="1524000"/>
          </a:xfrm>
        </p:spPr>
        <p:txBody>
          <a:bodyPr/>
          <a:lstStyle/>
          <a:p>
            <a:r>
              <a:rPr lang="en-GB" b="1" dirty="0" err="1" smtClean="0"/>
              <a:t>Doelgroepen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3" y="1462695"/>
            <a:ext cx="10243457" cy="47401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err="1" smtClean="0">
                <a:solidFill>
                  <a:schemeClr val="tx1"/>
                </a:solidFill>
              </a:rPr>
              <a:t>Opleidingsteams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en</a:t>
            </a:r>
            <a:r>
              <a:rPr lang="en-GB" dirty="0" smtClean="0">
                <a:solidFill>
                  <a:schemeClr val="tx1"/>
                </a:solidFill>
              </a:rPr>
              <a:t> / of </a:t>
            </a:r>
            <a:r>
              <a:rPr lang="en-GB" dirty="0" err="1" smtClean="0">
                <a:solidFill>
                  <a:schemeClr val="tx1"/>
                </a:solidFill>
              </a:rPr>
              <a:t>individuele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docenten</a:t>
            </a:r>
            <a:r>
              <a:rPr lang="en-GB" dirty="0"/>
              <a:t>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Onderwijskundigen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Tools </a:t>
            </a:r>
            <a:r>
              <a:rPr lang="en-GB" b="1" dirty="0" err="1" smtClean="0">
                <a:solidFill>
                  <a:schemeClr val="tx1"/>
                </a:solidFill>
              </a:rPr>
              <a:t>zijn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bruikbaar</a:t>
            </a:r>
            <a:r>
              <a:rPr lang="en-GB" b="1" dirty="0" smtClean="0">
                <a:solidFill>
                  <a:schemeClr val="tx1"/>
                </a:solidFill>
              </a:rPr>
              <a:t> om: </a:t>
            </a:r>
          </a:p>
          <a:p>
            <a:r>
              <a:rPr lang="en-GB" dirty="0" err="1"/>
              <a:t>Kritisch</a:t>
            </a:r>
            <a:r>
              <a:rPr lang="en-GB" dirty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kijken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je </a:t>
            </a:r>
            <a:r>
              <a:rPr lang="en-GB" dirty="0" err="1" smtClean="0"/>
              <a:t>eigen</a:t>
            </a:r>
            <a:r>
              <a:rPr lang="en-GB" dirty="0" smtClean="0"/>
              <a:t>/</a:t>
            </a:r>
            <a:r>
              <a:rPr lang="en-GB" dirty="0" err="1" smtClean="0"/>
              <a:t>elkaars</a:t>
            </a:r>
            <a:r>
              <a:rPr lang="en-GB" dirty="0" smtClean="0"/>
              <a:t> </a:t>
            </a:r>
            <a:r>
              <a:rPr lang="en-GB" dirty="0"/>
              <a:t>FT-</a:t>
            </a:r>
            <a:r>
              <a:rPr lang="en-GB" dirty="0" err="1"/>
              <a:t>praktijken</a:t>
            </a:r>
            <a:r>
              <a:rPr lang="en-GB" dirty="0"/>
              <a:t> in de les</a:t>
            </a:r>
          </a:p>
          <a:p>
            <a:r>
              <a:rPr lang="en-GB" dirty="0" err="1"/>
              <a:t>Gezamenlijke</a:t>
            </a:r>
            <a:r>
              <a:rPr lang="en-GB" dirty="0"/>
              <a:t> </a:t>
            </a:r>
            <a:r>
              <a:rPr lang="en-GB" dirty="0" err="1"/>
              <a:t>taal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begrip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creëren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err="1" smtClean="0"/>
              <a:t>Krachten</a:t>
            </a:r>
            <a:r>
              <a:rPr lang="en-GB" dirty="0" smtClean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ontwikkelprioriteiten</a:t>
            </a:r>
            <a:r>
              <a:rPr lang="en-GB" dirty="0"/>
              <a:t> in </a:t>
            </a:r>
            <a:r>
              <a:rPr lang="en-GB" dirty="0" err="1"/>
              <a:t>kaart</a:t>
            </a:r>
            <a:r>
              <a:rPr lang="en-GB" dirty="0"/>
              <a:t> </a:t>
            </a:r>
            <a:r>
              <a:rPr lang="en-GB" dirty="0" err="1"/>
              <a:t>brengen</a:t>
            </a:r>
            <a:r>
              <a:rPr lang="en-GB" dirty="0"/>
              <a:t> </a:t>
            </a:r>
            <a:r>
              <a:rPr lang="en-GB" dirty="0" err="1" smtClean="0"/>
              <a:t>liggen</a:t>
            </a:r>
            <a:endParaRPr lang="en-GB" dirty="0" smtClean="0"/>
          </a:p>
          <a:p>
            <a:r>
              <a:rPr lang="en-GB" dirty="0" err="1" smtClean="0"/>
              <a:t>Inspiratie</a:t>
            </a:r>
            <a:r>
              <a:rPr lang="en-GB" dirty="0" smtClean="0"/>
              <a:t> </a:t>
            </a:r>
            <a:r>
              <a:rPr lang="en-GB" dirty="0"/>
              <a:t>op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 via </a:t>
            </a:r>
            <a:r>
              <a:rPr lang="en-GB" dirty="0" err="1"/>
              <a:t>voorbeelden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prikkelende</a:t>
            </a:r>
            <a:r>
              <a:rPr lang="en-GB" dirty="0"/>
              <a:t> </a:t>
            </a:r>
            <a:r>
              <a:rPr lang="en-GB" dirty="0" err="1"/>
              <a:t>werkvormen</a:t>
            </a:r>
            <a:endParaRPr lang="en-GB" dirty="0"/>
          </a:p>
          <a:p>
            <a:r>
              <a:rPr lang="en-GB" dirty="0" err="1" smtClean="0"/>
              <a:t>Actieplannen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,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experimenteren</a:t>
            </a:r>
            <a:r>
              <a:rPr lang="en-GB" dirty="0" smtClean="0"/>
              <a:t> in de les, </a:t>
            </a:r>
            <a:r>
              <a:rPr lang="en-GB" dirty="0" err="1" smtClean="0"/>
              <a:t>effecten</a:t>
            </a:r>
            <a:r>
              <a:rPr lang="en-GB" dirty="0" smtClean="0"/>
              <a:t> in </a:t>
            </a:r>
            <a:r>
              <a:rPr lang="en-GB" dirty="0" err="1" smtClean="0"/>
              <a:t>kaart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brengen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Steeds </a:t>
            </a:r>
            <a:r>
              <a:rPr lang="en-GB" dirty="0" err="1" smtClean="0"/>
              <a:t>vanuit</a:t>
            </a:r>
            <a:r>
              <a:rPr lang="en-GB" dirty="0" smtClean="0"/>
              <a:t> het </a:t>
            </a:r>
            <a:r>
              <a:rPr lang="en-GB" dirty="0" err="1" smtClean="0"/>
              <a:t>perspectief</a:t>
            </a:r>
            <a:r>
              <a:rPr lang="en-GB" dirty="0" smtClean="0"/>
              <a:t> van de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6" y="5053706"/>
            <a:ext cx="1578429" cy="9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Hoe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gebruiken</a:t>
            </a:r>
            <a:r>
              <a:rPr lang="en-GB" b="1" dirty="0" smtClean="0"/>
              <a:t>.....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8318" y="1502230"/>
            <a:ext cx="9964881" cy="442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Tools </a:t>
            </a:r>
            <a:r>
              <a:rPr lang="en-GB" b="1" dirty="0" err="1" smtClean="0"/>
              <a:t>kiezen</a:t>
            </a:r>
            <a:endParaRPr lang="en-GB" b="1" dirty="0" smtClean="0"/>
          </a:p>
          <a:p>
            <a:r>
              <a:rPr lang="en-GB" dirty="0" err="1" smtClean="0"/>
              <a:t>Losse</a:t>
            </a:r>
            <a:r>
              <a:rPr lang="en-GB" dirty="0" smtClean="0"/>
              <a:t> tools met </a:t>
            </a:r>
            <a:r>
              <a:rPr lang="en-GB" dirty="0" err="1" smtClean="0"/>
              <a:t>bijbehorende</a:t>
            </a:r>
            <a:r>
              <a:rPr lang="en-GB" dirty="0" smtClean="0"/>
              <a:t> </a:t>
            </a:r>
            <a:r>
              <a:rPr lang="en-GB" dirty="0" err="1" smtClean="0"/>
              <a:t>werkvormen</a:t>
            </a:r>
            <a:endParaRPr lang="en-GB" dirty="0"/>
          </a:p>
          <a:p>
            <a:r>
              <a:rPr lang="en-GB" dirty="0" err="1" smtClean="0"/>
              <a:t>Suggesties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logische</a:t>
            </a:r>
            <a:r>
              <a:rPr lang="en-GB" dirty="0" smtClean="0"/>
              <a:t> </a:t>
            </a:r>
            <a:r>
              <a:rPr lang="en-GB" dirty="0" err="1"/>
              <a:t>combinaties</a:t>
            </a:r>
            <a:r>
              <a:rPr lang="en-GB" dirty="0"/>
              <a:t> </a:t>
            </a:r>
            <a:r>
              <a:rPr lang="en-GB" dirty="0" smtClean="0"/>
              <a:t>van tools </a:t>
            </a:r>
          </a:p>
          <a:p>
            <a:r>
              <a:rPr lang="en-GB" dirty="0" err="1" smtClean="0"/>
              <a:t>Zelf</a:t>
            </a:r>
            <a:r>
              <a:rPr lang="en-GB" dirty="0" smtClean="0"/>
              <a:t> </a:t>
            </a:r>
            <a:r>
              <a:rPr lang="en-GB" dirty="0" err="1" smtClean="0"/>
              <a:t>combinaties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endParaRPr lang="en-GB" dirty="0" smtClean="0"/>
          </a:p>
          <a:p>
            <a:pPr lvl="1"/>
            <a:r>
              <a:rPr lang="en-GB" sz="2100" dirty="0"/>
              <a:t>Wat is je </a:t>
            </a:r>
            <a:r>
              <a:rPr lang="en-GB" sz="2100" dirty="0" err="1"/>
              <a:t>doel</a:t>
            </a:r>
            <a:r>
              <a:rPr lang="en-GB" sz="2100" dirty="0"/>
              <a:t>? </a:t>
            </a:r>
          </a:p>
          <a:p>
            <a:pPr lvl="1"/>
            <a:r>
              <a:rPr lang="en-GB" sz="2100" dirty="0" err="1"/>
              <a:t>Hoeveel</a:t>
            </a:r>
            <a:r>
              <a:rPr lang="en-GB" sz="2100" dirty="0"/>
              <a:t> </a:t>
            </a:r>
            <a:r>
              <a:rPr lang="en-GB" sz="2100" dirty="0" err="1"/>
              <a:t>tijd</a:t>
            </a:r>
            <a:r>
              <a:rPr lang="en-GB" sz="2100" dirty="0"/>
              <a:t> </a:t>
            </a:r>
            <a:r>
              <a:rPr lang="en-GB" sz="2100" dirty="0" err="1"/>
              <a:t>heb</a:t>
            </a:r>
            <a:r>
              <a:rPr lang="en-GB" sz="2100" dirty="0"/>
              <a:t> je?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err="1" smtClean="0"/>
              <a:t>Deelbaar</a:t>
            </a:r>
            <a:r>
              <a:rPr lang="en-GB" b="1" dirty="0" smtClean="0"/>
              <a:t> </a:t>
            </a:r>
            <a:r>
              <a:rPr lang="en-GB" b="1" dirty="0" err="1" smtClean="0"/>
              <a:t>maken</a:t>
            </a:r>
            <a:endParaRPr lang="en-GB" b="1" dirty="0" smtClean="0"/>
          </a:p>
          <a:p>
            <a:r>
              <a:rPr lang="en-GB" dirty="0" smtClean="0"/>
              <a:t>Formats om </a:t>
            </a:r>
            <a:r>
              <a:rPr lang="en-GB" dirty="0" err="1" smtClean="0"/>
              <a:t>plannen</a:t>
            </a:r>
            <a:r>
              <a:rPr lang="en-GB" dirty="0" smtClean="0"/>
              <a:t> / </a:t>
            </a:r>
            <a:r>
              <a:rPr lang="en-GB" dirty="0" err="1" smtClean="0"/>
              <a:t>ervaringen</a:t>
            </a:r>
            <a:r>
              <a:rPr lang="en-GB" dirty="0" smtClean="0"/>
              <a:t> vast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leggen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delen</a:t>
            </a:r>
            <a:endParaRPr lang="en-GB" dirty="0" smtClean="0"/>
          </a:p>
          <a:p>
            <a:r>
              <a:rPr lang="en-GB" dirty="0" err="1" smtClean="0"/>
              <a:t>Delen</a:t>
            </a:r>
            <a:r>
              <a:rPr lang="en-GB" dirty="0" smtClean="0"/>
              <a:t> via </a:t>
            </a:r>
            <a:r>
              <a:rPr lang="en-GB" dirty="0" smtClean="0">
                <a:hlinkClick r:id="rId3"/>
              </a:rPr>
              <a:t>platform </a:t>
            </a:r>
            <a:r>
              <a:rPr lang="en-GB" dirty="0" err="1" smtClean="0"/>
              <a:t>leren</a:t>
            </a:r>
            <a:r>
              <a:rPr lang="en-GB" dirty="0" smtClean="0"/>
              <a:t> van </a:t>
            </a:r>
            <a:r>
              <a:rPr lang="en-GB" dirty="0" err="1" smtClean="0"/>
              <a:t>toetsen</a:t>
            </a:r>
            <a:endParaRPr lang="en-GB" dirty="0" smtClean="0"/>
          </a:p>
          <a:p>
            <a:pPr lvl="1"/>
            <a:r>
              <a:rPr lang="en-GB" sz="2100" dirty="0" err="1"/>
              <a:t>Bijdragen</a:t>
            </a:r>
            <a:r>
              <a:rPr lang="en-GB" sz="2100" dirty="0"/>
              <a:t> </a:t>
            </a:r>
            <a:r>
              <a:rPr lang="en-GB" sz="2100" dirty="0" err="1"/>
              <a:t>aan</a:t>
            </a:r>
            <a:r>
              <a:rPr lang="en-GB" sz="2100" dirty="0"/>
              <a:t> </a:t>
            </a:r>
            <a:r>
              <a:rPr lang="en-GB" sz="2100" dirty="0" err="1"/>
              <a:t>verbetering</a:t>
            </a:r>
            <a:r>
              <a:rPr lang="en-GB" sz="2100" dirty="0"/>
              <a:t> toolkit </a:t>
            </a:r>
            <a:r>
              <a:rPr lang="en-GB" sz="2100" dirty="0" err="1"/>
              <a:t>en</a:t>
            </a:r>
            <a:r>
              <a:rPr lang="en-GB" sz="2100" dirty="0"/>
              <a:t> </a:t>
            </a:r>
            <a:r>
              <a:rPr lang="en-GB" sz="2100" dirty="0" err="1"/>
              <a:t>collega</a:t>
            </a:r>
            <a:r>
              <a:rPr lang="en-GB" sz="2100" dirty="0"/>
              <a:t> HBOs </a:t>
            </a:r>
            <a:r>
              <a:rPr lang="en-GB" sz="2100" dirty="0" err="1"/>
              <a:t>inspireren</a:t>
            </a:r>
            <a:r>
              <a:rPr lang="en-GB" sz="2100" dirty="0"/>
              <a:t>!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065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199" y="258763"/>
            <a:ext cx="8229600" cy="1143000"/>
          </a:xfrm>
        </p:spPr>
        <p:txBody>
          <a:bodyPr/>
          <a:lstStyle/>
          <a:p>
            <a:r>
              <a:rPr lang="en-GB" dirty="0" err="1" smtClean="0"/>
              <a:t>Succes</a:t>
            </a:r>
            <a:r>
              <a:rPr lang="en-GB" dirty="0" smtClean="0"/>
              <a:t>! We </a:t>
            </a:r>
            <a:r>
              <a:rPr lang="en-GB" dirty="0" err="1" smtClean="0"/>
              <a:t>horen</a:t>
            </a:r>
            <a:r>
              <a:rPr lang="en-GB" dirty="0" smtClean="0"/>
              <a:t> </a:t>
            </a:r>
            <a:r>
              <a:rPr lang="en-GB" dirty="0" err="1" smtClean="0"/>
              <a:t>graag</a:t>
            </a:r>
            <a:r>
              <a:rPr lang="en-GB" dirty="0" smtClean="0"/>
              <a:t> </a:t>
            </a:r>
            <a:r>
              <a:rPr lang="en-GB" dirty="0" err="1" smtClean="0"/>
              <a:t>jullie</a:t>
            </a:r>
            <a:r>
              <a:rPr lang="en-GB" dirty="0" smtClean="0"/>
              <a:t> </a:t>
            </a:r>
            <a:r>
              <a:rPr lang="en-GB" dirty="0" err="1" smtClean="0"/>
              <a:t>ervaringen</a:t>
            </a:r>
            <a:r>
              <a:rPr lang="en-GB" dirty="0" smtClean="0"/>
              <a:t>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6537"/>
            <a:ext cx="6599721" cy="438943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49" y="3329669"/>
            <a:ext cx="3409950" cy="3409950"/>
          </a:xfrm>
          <a:prstGeom prst="rect">
            <a:avLst/>
          </a:prstGeom>
        </p:spPr>
      </p:pic>
      <p:pic>
        <p:nvPicPr>
          <p:cNvPr id="8" name="Afbeelding 7" descr="Planificación para conseguir tus objetivos | Lovely And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72" y="576957"/>
            <a:ext cx="2621253" cy="22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0315v2 Platform Leren van Toetsen">
  <a:themeElements>
    <a:clrScheme name="Platform LvT">
      <a:dk1>
        <a:srgbClr val="0072BC"/>
      </a:dk1>
      <a:lt1>
        <a:sysClr val="window" lastClr="FFFFFF"/>
      </a:lt1>
      <a:dk2>
        <a:srgbClr val="70C1B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315v2 Platform Leren van Toetsen" id="{3B967B18-E0C8-4940-B08B-56127EBFA51E}" vid="{194AF1FA-C1AF-4D9F-BDDC-2C1F0D58443D}"/>
    </a:ext>
  </a:extLst>
</a:theme>
</file>

<file path=ppt/theme/theme2.xml><?xml version="1.0" encoding="utf-8"?>
<a:theme xmlns:a="http://schemas.openxmlformats.org/drawingml/2006/main" name="Platform LvT sjabloon 2">
  <a:themeElements>
    <a:clrScheme name="Platform LvT">
      <a:dk1>
        <a:srgbClr val="0072BC"/>
      </a:dk1>
      <a:lt1>
        <a:sysClr val="window" lastClr="FFFFFF"/>
      </a:lt1>
      <a:dk2>
        <a:srgbClr val="70C1B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latform LvT sjabloon 3">
  <a:themeElements>
    <a:clrScheme name="Plaform LvT 2">
      <a:dk1>
        <a:srgbClr val="464343"/>
      </a:dk1>
      <a:lt1>
        <a:sysClr val="window" lastClr="FFFFFF"/>
      </a:lt1>
      <a:dk2>
        <a:srgbClr val="0072B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atform LvT sjabloon 4">
  <a:themeElements>
    <a:clrScheme name="Platform LvT">
      <a:dk1>
        <a:srgbClr val="0072BC"/>
      </a:dk1>
      <a:lt1>
        <a:sysClr val="window" lastClr="FFFFFF"/>
      </a:lt1>
      <a:dk2>
        <a:srgbClr val="70C1B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Presentatie1_template</Template>
  <TotalTime>863</TotalTime>
  <Words>213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Gill Sans MT</vt:lpstr>
      <vt:lpstr>20180315v2 Platform Leren van Toetsen</vt:lpstr>
      <vt:lpstr>Platform LvT sjabloon 2</vt:lpstr>
      <vt:lpstr>Platform LvT sjabloon 3</vt:lpstr>
      <vt:lpstr>Platform LvT sjabloon 4</vt:lpstr>
      <vt:lpstr>Toolkit  professionaliseren  vanuit de  formatieve toetscyclus</vt:lpstr>
      <vt:lpstr>Doel =  </vt:lpstr>
      <vt:lpstr>Doelgroepen</vt:lpstr>
      <vt:lpstr>Hoe te gebruiken.....</vt:lpstr>
      <vt:lpstr>Succes! We horen graag jullie ervaringen!</vt:lpstr>
    </vt:vector>
  </TitlesOfParts>
  <Company>Wageningen University and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professionaliseren vanuit de formatieve toetscyclus</dc:title>
  <dc:creator>Gulikers, Judith</dc:creator>
  <cp:lastModifiedBy>M.J.M. Leenknecht</cp:lastModifiedBy>
  <cp:revision>30</cp:revision>
  <dcterms:created xsi:type="dcterms:W3CDTF">2018-01-04T16:00:37Z</dcterms:created>
  <dcterms:modified xsi:type="dcterms:W3CDTF">2018-05-26T09:56:22Z</dcterms:modified>
</cp:coreProperties>
</file>